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
      <p:font typeface="Montserrat"/>
      <p:regular r:id="rId35"/>
      <p:bold r:id="rId36"/>
      <p:italic r:id="rId37"/>
      <p:boldItalic r:id="rId38"/>
    </p:embeddedFont>
    <p:embeddedFont>
      <p:font typeface="Montserrat Light"/>
      <p:regular r:id="rId39"/>
      <p:bold r:id="rId40"/>
      <p:italic r:id="rId41"/>
      <p:boldItalic r:id="rId42"/>
    </p:embeddedFont>
    <p:embeddedFont>
      <p:font typeface="Roboto Light"/>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DB50834-CB5D-41DB-ABC9-34DC3C95DCF8}">
  <a:tblStyle styleId="{3DB50834-CB5D-41DB-ABC9-34DC3C95DC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Light-bold.fntdata"/><Relationship Id="rId20" Type="http://schemas.openxmlformats.org/officeDocument/2006/relationships/slide" Target="slides/slide14.xml"/><Relationship Id="rId42" Type="http://schemas.openxmlformats.org/officeDocument/2006/relationships/font" Target="fonts/MontserratLight-boldItalic.fntdata"/><Relationship Id="rId41" Type="http://schemas.openxmlformats.org/officeDocument/2006/relationships/font" Target="fonts/MontserratLight-italic.fntdata"/><Relationship Id="rId22" Type="http://schemas.openxmlformats.org/officeDocument/2006/relationships/slide" Target="slides/slide16.xml"/><Relationship Id="rId44" Type="http://schemas.openxmlformats.org/officeDocument/2006/relationships/font" Target="fonts/RobotoLight-bold.fntdata"/><Relationship Id="rId21" Type="http://schemas.openxmlformats.org/officeDocument/2006/relationships/slide" Target="slides/slide15.xml"/><Relationship Id="rId43" Type="http://schemas.openxmlformats.org/officeDocument/2006/relationships/font" Target="fonts/RobotoLight-regular.fntdata"/><Relationship Id="rId24" Type="http://schemas.openxmlformats.org/officeDocument/2006/relationships/slide" Target="slides/slide18.xml"/><Relationship Id="rId46" Type="http://schemas.openxmlformats.org/officeDocument/2006/relationships/font" Target="fonts/RobotoLight-boldItalic.fntdata"/><Relationship Id="rId23" Type="http://schemas.openxmlformats.org/officeDocument/2006/relationships/slide" Target="slides/slide17.xml"/><Relationship Id="rId45" Type="http://schemas.openxmlformats.org/officeDocument/2006/relationships/font" Target="fonts/RobotoLigh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Montserrat-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Montserrat-italic.fntdata"/><Relationship Id="rId14" Type="http://schemas.openxmlformats.org/officeDocument/2006/relationships/slide" Target="slides/slide8.xml"/><Relationship Id="rId36" Type="http://schemas.openxmlformats.org/officeDocument/2006/relationships/font" Target="fonts/Montserrat-bold.fntdata"/><Relationship Id="rId17" Type="http://schemas.openxmlformats.org/officeDocument/2006/relationships/slide" Target="slides/slide11.xml"/><Relationship Id="rId39" Type="http://schemas.openxmlformats.org/officeDocument/2006/relationships/font" Target="fonts/MontserratLight-regular.fntdata"/><Relationship Id="rId16" Type="http://schemas.openxmlformats.org/officeDocument/2006/relationships/slide" Target="slides/slide10.xml"/><Relationship Id="rId38" Type="http://schemas.openxmlformats.org/officeDocument/2006/relationships/font" Target="fonts/Montserrat-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9e9f16c86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9e9f16c86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9e9f16c86d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9e9f16c86d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known geometry)</a:t>
            </a:r>
            <a:endParaRPr/>
          </a:p>
          <a:p>
            <a:pPr indent="0" lvl="0" marL="0" rtl="0" algn="l">
              <a:spcBef>
                <a:spcPts val="0"/>
              </a:spcBef>
              <a:spcAft>
                <a:spcPts val="0"/>
              </a:spcAft>
              <a:buNone/>
            </a:pPr>
            <a:r>
              <a:rPr lang="en"/>
              <a:t>(filling)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9e9f16c86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9e9f16c86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Aidan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Test cases for slicing</a:t>
            </a:r>
            <a:endParaRPr/>
          </a:p>
          <a:p>
            <a:pPr indent="0" lvl="0" marL="0" rtl="0" algn="l">
              <a:spcBef>
                <a:spcPts val="0"/>
              </a:spcBef>
              <a:spcAft>
                <a:spcPts val="0"/>
              </a:spcAft>
              <a:buNone/>
            </a:pPr>
            <a:r>
              <a:rPr lang="en"/>
              <a:t>Remove t1 t3</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9e9f16c86d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9e9f16c86d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Aidan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is the impact of the slide]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518c6748a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518c6748a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Aidan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9e9f16c86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9e9f16c86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9e9f16c86d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9e9f16c86d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D790 (3 Point Bend Test) used commonly for 3D printed PLA Testing</a:t>
            </a:r>
            <a:endParaRPr/>
          </a:p>
          <a:p>
            <a:pPr indent="-298450" lvl="0" marL="457200" rtl="0" algn="l">
              <a:spcBef>
                <a:spcPts val="0"/>
              </a:spcBef>
              <a:spcAft>
                <a:spcPts val="0"/>
              </a:spcAft>
              <a:buSzPts val="1100"/>
              <a:buChar char="●"/>
            </a:pPr>
            <a:r>
              <a:rPr lang="en"/>
              <a:t>Clean part with alcohol and attach strain gauge on bottom directly under loading point</a:t>
            </a:r>
            <a:endParaRPr/>
          </a:p>
          <a:p>
            <a:pPr indent="-298450" lvl="1" marL="914400" rtl="0" algn="l">
              <a:spcBef>
                <a:spcPts val="0"/>
              </a:spcBef>
              <a:spcAft>
                <a:spcPts val="0"/>
              </a:spcAft>
              <a:buSzPts val="1100"/>
              <a:buChar char="○"/>
            </a:pPr>
            <a:r>
              <a:rPr lang="en"/>
              <a:t>Instrument</a:t>
            </a:r>
            <a:r>
              <a:rPr lang="en"/>
              <a:t> used to measure the strain on an object</a:t>
            </a:r>
            <a:endParaRPr/>
          </a:p>
          <a:p>
            <a:pPr indent="-298450" lvl="0" marL="457200" rtl="0" algn="l">
              <a:spcBef>
                <a:spcPts val="0"/>
              </a:spcBef>
              <a:spcAft>
                <a:spcPts val="0"/>
              </a:spcAft>
              <a:buSzPts val="1100"/>
              <a:buChar char="●"/>
            </a:pPr>
            <a:r>
              <a:rPr lang="en"/>
              <a:t>Place part onto the press where it will be supported by the D shaft on either ends and secured using glue and clamps</a:t>
            </a:r>
            <a:endParaRPr/>
          </a:p>
          <a:p>
            <a:pPr indent="-298450" lvl="0" marL="457200" rtl="0" algn="l">
              <a:spcBef>
                <a:spcPts val="0"/>
              </a:spcBef>
              <a:spcAft>
                <a:spcPts val="0"/>
              </a:spcAft>
              <a:buSzPts val="1100"/>
              <a:buChar char="●"/>
            </a:pPr>
            <a:r>
              <a:rPr lang="en"/>
              <a:t>Load cell attached onto the press to measure the total force put onto the part</a:t>
            </a:r>
            <a:endParaRPr/>
          </a:p>
          <a:p>
            <a:pPr indent="-298450" lvl="0" marL="457200" rtl="0" algn="l">
              <a:spcBef>
                <a:spcPts val="0"/>
              </a:spcBef>
              <a:spcAft>
                <a:spcPts val="0"/>
              </a:spcAft>
              <a:buSzPts val="1100"/>
              <a:buChar char="●"/>
            </a:pPr>
            <a:r>
              <a:rPr lang="en"/>
              <a:t>Arduino Uno is attached to the strain gauge and load cell to monitor the strain and force</a:t>
            </a:r>
            <a:endParaRPr/>
          </a:p>
          <a:p>
            <a:pPr indent="-298450" lvl="0" marL="457200" rtl="0" algn="l">
              <a:spcBef>
                <a:spcPts val="0"/>
              </a:spcBef>
              <a:spcAft>
                <a:spcPts val="0"/>
              </a:spcAft>
              <a:buSzPts val="1100"/>
              <a:buChar char="●"/>
            </a:pPr>
            <a:r>
              <a:rPr lang="en"/>
              <a:t>Hand Press → press rate will be monitored through the readings of the strain, force, and/or displacement rate as it is pressed</a:t>
            </a:r>
            <a:endParaRPr/>
          </a:p>
          <a:p>
            <a:pPr indent="-298450" lvl="0" marL="457200" rtl="0" algn="l">
              <a:spcBef>
                <a:spcPts val="0"/>
              </a:spcBef>
              <a:spcAft>
                <a:spcPts val="0"/>
              </a:spcAft>
              <a:buSzPts val="1100"/>
              <a:buChar char="●"/>
            </a:pPr>
            <a:r>
              <a:rPr lang="en"/>
              <a:t>Use ruler to record displacement</a:t>
            </a:r>
            <a:endParaRPr/>
          </a:p>
          <a:p>
            <a:pPr indent="-298450" lvl="0" marL="457200" rtl="0" algn="l">
              <a:spcBef>
                <a:spcPts val="0"/>
              </a:spcBef>
              <a:spcAft>
                <a:spcPts val="0"/>
              </a:spcAft>
              <a:buSzPts val="1100"/>
              <a:buChar char="●"/>
            </a:pPr>
            <a:r>
              <a:rPr lang="en"/>
              <a:t>Recorded data → stress/strain curves, determine strength-to-weight ratios, create force vs. displacement graphs.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9e9f16c86d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9e9f16c86d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highlight>
                  <a:srgbClr val="FFFFFF"/>
                </a:highlight>
              </a:rPr>
              <a:t>Talk about how this is just initial avenues of testing</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rPr lang="en">
                <a:solidFill>
                  <a:schemeClr val="dk1"/>
                </a:solidFill>
                <a:highlight>
                  <a:srgbClr val="FFFFFF"/>
                </a:highlight>
              </a:rPr>
              <a:t>For each test, 6 samples will be printed to account for mistakes in testing.</a:t>
            </a:r>
            <a:endParaRPr>
              <a:solidFill>
                <a:schemeClr val="dk1"/>
              </a:solidFill>
              <a:highlight>
                <a:srgbClr val="FFFFFF"/>
              </a:highlight>
            </a:endParaRPr>
          </a:p>
          <a:p>
            <a:pPr indent="0" lvl="0" marL="0" rtl="0" algn="l">
              <a:lnSpc>
                <a:spcPct val="115000"/>
              </a:lnSpc>
              <a:spcBef>
                <a:spcPts val="0"/>
              </a:spcBef>
              <a:spcAft>
                <a:spcPts val="0"/>
              </a:spcAft>
              <a:buNone/>
            </a:pPr>
            <a:r>
              <a:rPr lang="en">
                <a:solidFill>
                  <a:schemeClr val="dk1"/>
                </a:solidFill>
                <a:highlight>
                  <a:srgbClr val="FFFFFF"/>
                </a:highlight>
              </a:rPr>
              <a:t>These tests will be used to compare the ultimate stress of the parts from the stress strain graphs generated by the arduino for the 3 point bend test. The goal of this will be to compare the ultimate stress of these parts with the time it takes to print. This will allow us to see at what point there is diminishing returns to find the optimized infill that will have the best balance of print time with strength. This test will also allow us to see whether the infill's effects on strength are differ between the solid control parts and the conformal printed repairs.</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rPr lang="en">
                <a:solidFill>
                  <a:schemeClr val="dk1"/>
                </a:solidFill>
                <a:highlight>
                  <a:srgbClr val="FFFFFF"/>
                </a:highlight>
              </a:rPr>
              <a:t>Using the results from the infill testing, for damage testing the parts will be printed at the infill with the best balance between strength and time.</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rPr lang="en">
                <a:solidFill>
                  <a:schemeClr val="dk1"/>
                </a:solidFill>
                <a:highlight>
                  <a:srgbClr val="FFFFFF"/>
                </a:highlight>
              </a:rPr>
              <a:t>These tests will be used to compare the strength of the parts through the stress strain graphs generated from the arduino from the 3 point bend test. The ultimate stress of these geometries at the infill found from infill testing will be compared to the control. The control will give the upper bound of the ultimate strength while the unrepaired parts will give the lower bound allowing for accurate comparison of the efficacy of the repaired parts. This comparison will give information on how effective conformal repairs are for each geometry and whether conformal repairs in general can be comparable to the ultimate stress of a control part.</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rPr lang="en">
                <a:solidFill>
                  <a:schemeClr val="dk1"/>
                </a:solidFill>
                <a:highlight>
                  <a:srgbClr val="FFFFFF"/>
                </a:highlight>
              </a:rPr>
              <a:t>In total 126 parts will be printed in PLA for these 2 tests</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rPr lang="en">
                <a:solidFill>
                  <a:schemeClr val="dk1"/>
                </a:solidFill>
                <a:highlight>
                  <a:srgbClr val="FFFFFF"/>
                </a:highlight>
              </a:rPr>
              <a:t>Given the speed of initial PLA tests, further testing using carbon fiber composites or other 3D printed materials may be used to further test stronger materials.</a:t>
            </a:r>
            <a:endParaRPr>
              <a:solidFill>
                <a:schemeClr val="dk1"/>
              </a:solidFill>
              <a:highlight>
                <a:srgbClr val="FFFFFF"/>
              </a:highlight>
            </a:endParaRPr>
          </a:p>
          <a:p>
            <a:pPr indent="0" lvl="0" marL="0" rtl="0" algn="l">
              <a:lnSpc>
                <a:spcPct val="115000"/>
              </a:lnSpc>
              <a:spcBef>
                <a:spcPts val="0"/>
              </a:spcBef>
              <a:spcAft>
                <a:spcPts val="0"/>
              </a:spcAft>
              <a:buNone/>
            </a:pPr>
            <a:r>
              <a:rPr lang="en">
                <a:solidFill>
                  <a:schemeClr val="dk1"/>
                </a:solidFill>
                <a:highlight>
                  <a:srgbClr val="FFFFFF"/>
                </a:highlight>
              </a:rPr>
              <a:t>Another avenue of research that can be done time permitting is testing the difference in repair efficacy between conformal repairs using nonplanar printing and repairs using steps.</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9e9f16c86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9e9f16c86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9ee32efd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9ee32efd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9e9f16c8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9e9f16c8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9e9f16c86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9e9f16c86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9e9f16c86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9e9f16c86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to our current research, there are many potential future applications for conformal 3D printing that would benefit our society. In the healthcare industry, biomedical engineers are developing methods of printing scaffolds that are used to repair bone defects, but for now they are limited to defects of relatively simple shapes. Our conformal printing methods can be used to broaden the types of bone defects that can be successfully repaired with these scaffolds. In the field of education, conformal printing can be used to repair experiments that are in progress in space in order to benefit the students who designed them and those who will learn from them, and it can be implemented in future experiments.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9e9f16c86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9e9f16c86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9e9f16c86d_1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9e9f16c86d_1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Identified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9e9f16c86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9e9f16c86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a518c6748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a518c6748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a518c6748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a518c6748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One of the reasons why 3D printing has been so successful is the technology’s ability to place material precisely into the desired locations to create more complex geometries. There are also direct applications for AM in medical implantations where subtractive procedures clearly would not be permitted. Naturally, the question of whether or not you can use this ability to repair objects in general arises. In the same way roads are repaired by adding sealant, more complex geometric shapes can be repaired by building or reinforcing 3D prints.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9e9f16c86d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9e9f16c86d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000000"/>
              </a:buClr>
              <a:buSzPts val="1300"/>
              <a:buFont typeface="Roboto"/>
              <a:buChar char="●"/>
            </a:pPr>
            <a:r>
              <a:rPr lang="en" sz="1300">
                <a:latin typeface="Roboto"/>
                <a:ea typeface="Roboto"/>
                <a:cs typeface="Roboto"/>
                <a:sym typeface="Roboto"/>
              </a:rPr>
              <a:t>Direct Energy Deposition (DED) or Laser Metal Deposition (LMD)</a:t>
            </a:r>
            <a:endParaRPr sz="1300">
              <a:latin typeface="Roboto"/>
              <a:ea typeface="Roboto"/>
              <a:cs typeface="Roboto"/>
              <a:sym typeface="Roboto"/>
            </a:endParaRPr>
          </a:p>
          <a:p>
            <a:pPr indent="-285750" lvl="1" marL="914400" rtl="0" algn="l">
              <a:lnSpc>
                <a:spcPct val="115000"/>
              </a:lnSpc>
              <a:spcBef>
                <a:spcPts val="0"/>
              </a:spcBef>
              <a:spcAft>
                <a:spcPts val="0"/>
              </a:spcAft>
              <a:buClr>
                <a:srgbClr val="000000"/>
              </a:buClr>
              <a:buSzPts val="900"/>
              <a:buFont typeface="Roboto"/>
              <a:buChar char="○"/>
            </a:pPr>
            <a:r>
              <a:rPr lang="en" sz="900">
                <a:latin typeface="Roboto"/>
                <a:ea typeface="Roboto"/>
                <a:cs typeface="Roboto"/>
                <a:sym typeface="Roboto"/>
              </a:rPr>
              <a:t>Metal powder is injected and fused onto damaged surface using a high power laser as a heat source</a:t>
            </a:r>
            <a:endParaRPr sz="900">
              <a:latin typeface="Roboto"/>
              <a:ea typeface="Roboto"/>
              <a:cs typeface="Roboto"/>
              <a:sym typeface="Roboto"/>
            </a:endParaRPr>
          </a:p>
          <a:p>
            <a:pPr indent="-311150" lvl="0" marL="457200" rtl="0" algn="l">
              <a:lnSpc>
                <a:spcPct val="115000"/>
              </a:lnSpc>
              <a:spcBef>
                <a:spcPts val="0"/>
              </a:spcBef>
              <a:spcAft>
                <a:spcPts val="0"/>
              </a:spcAft>
              <a:buClr>
                <a:srgbClr val="000000"/>
              </a:buClr>
              <a:buSzPts val="1300"/>
              <a:buFont typeface="Roboto"/>
              <a:buChar char="●"/>
            </a:pPr>
            <a:r>
              <a:rPr lang="en" sz="1300">
                <a:latin typeface="Roboto"/>
                <a:ea typeface="Roboto"/>
                <a:cs typeface="Roboto"/>
                <a:sym typeface="Roboto"/>
              </a:rPr>
              <a:t>Cold Spray Additive Manufacturing (CSAM)</a:t>
            </a:r>
            <a:endParaRPr sz="1300">
              <a:latin typeface="Roboto"/>
              <a:ea typeface="Roboto"/>
              <a:cs typeface="Roboto"/>
              <a:sym typeface="Roboto"/>
            </a:endParaRPr>
          </a:p>
          <a:p>
            <a:pPr indent="-285750" lvl="1" marL="914400" rtl="0" algn="l">
              <a:lnSpc>
                <a:spcPct val="115000"/>
              </a:lnSpc>
              <a:spcBef>
                <a:spcPts val="0"/>
              </a:spcBef>
              <a:spcAft>
                <a:spcPts val="0"/>
              </a:spcAft>
              <a:buClr>
                <a:srgbClr val="000000"/>
              </a:buClr>
              <a:buSzPts val="900"/>
              <a:buFont typeface="Roboto"/>
              <a:buChar char="○"/>
            </a:pPr>
            <a:r>
              <a:rPr lang="en" sz="900">
                <a:latin typeface="Roboto"/>
                <a:ea typeface="Roboto"/>
                <a:cs typeface="Roboto"/>
                <a:sym typeface="Roboto"/>
              </a:rPr>
              <a:t>Metal powder is injected at high enough velocity to fuse together from impact</a:t>
            </a:r>
            <a:endParaRPr sz="900">
              <a:latin typeface="Roboto"/>
              <a:ea typeface="Roboto"/>
              <a:cs typeface="Roboto"/>
              <a:sym typeface="Roboto"/>
            </a:endParaRPr>
          </a:p>
          <a:p>
            <a:pPr indent="-311150" lvl="0" marL="457200" rtl="0" algn="l">
              <a:lnSpc>
                <a:spcPct val="115000"/>
              </a:lnSpc>
              <a:spcBef>
                <a:spcPts val="0"/>
              </a:spcBef>
              <a:spcAft>
                <a:spcPts val="0"/>
              </a:spcAft>
              <a:buClr>
                <a:srgbClr val="000000"/>
              </a:buClr>
              <a:buSzPts val="1300"/>
              <a:buFont typeface="Roboto"/>
              <a:buChar char="●"/>
            </a:pPr>
            <a:r>
              <a:rPr lang="en" sz="1300">
                <a:latin typeface="Roboto"/>
                <a:ea typeface="Roboto"/>
                <a:cs typeface="Roboto"/>
                <a:sym typeface="Roboto"/>
              </a:rPr>
              <a:t>Both are promising methods for repairing damaged components, but both still have issues</a:t>
            </a:r>
            <a:endParaRPr sz="1300">
              <a:latin typeface="Roboto"/>
              <a:ea typeface="Roboto"/>
              <a:cs typeface="Roboto"/>
              <a:sym typeface="Roboto"/>
            </a:endParaRPr>
          </a:p>
          <a:p>
            <a:pPr indent="-285750" lvl="1" marL="914400" rtl="0" algn="l">
              <a:lnSpc>
                <a:spcPct val="115000"/>
              </a:lnSpc>
              <a:spcBef>
                <a:spcPts val="0"/>
              </a:spcBef>
              <a:spcAft>
                <a:spcPts val="0"/>
              </a:spcAft>
              <a:buClr>
                <a:srgbClr val="000000"/>
              </a:buClr>
              <a:buSzPts val="900"/>
              <a:buFont typeface="Roboto"/>
              <a:buChar char="○"/>
            </a:pPr>
            <a:r>
              <a:rPr lang="en" sz="900">
                <a:latin typeface="Roboto"/>
                <a:ea typeface="Roboto"/>
                <a:cs typeface="Roboto"/>
                <a:sym typeface="Roboto"/>
              </a:rPr>
              <a:t>Rapid heating and cooling in the DED process can cause small defects within the deposited material impacting mechanical properties</a:t>
            </a:r>
            <a:endParaRPr sz="900">
              <a:latin typeface="Roboto"/>
              <a:ea typeface="Roboto"/>
              <a:cs typeface="Roboto"/>
              <a:sym typeface="Roboto"/>
            </a:endParaRPr>
          </a:p>
          <a:p>
            <a:pPr indent="-285750" lvl="1" marL="914400" rtl="0" algn="l">
              <a:lnSpc>
                <a:spcPct val="115000"/>
              </a:lnSpc>
              <a:spcBef>
                <a:spcPts val="0"/>
              </a:spcBef>
              <a:spcAft>
                <a:spcPts val="0"/>
              </a:spcAft>
              <a:buClr>
                <a:srgbClr val="000000"/>
              </a:buClr>
              <a:buSzPts val="900"/>
              <a:buFont typeface="Roboto"/>
              <a:buChar char="○"/>
            </a:pPr>
            <a:r>
              <a:rPr lang="en" sz="900">
                <a:latin typeface="Roboto"/>
                <a:ea typeface="Roboto"/>
                <a:cs typeface="Roboto"/>
                <a:sym typeface="Roboto"/>
              </a:rPr>
              <a:t>CSAM repairs require machining the surface prior to and after deposition to ensure a smooth surface</a:t>
            </a:r>
            <a:endParaRPr sz="900">
              <a:latin typeface="Roboto"/>
              <a:ea typeface="Roboto"/>
              <a:cs typeface="Roboto"/>
              <a:sym typeface="Roboto"/>
            </a:endParaRPr>
          </a:p>
          <a:p>
            <a:pPr indent="0" lvl="0" marL="0" rtl="0" algn="l">
              <a:spcBef>
                <a:spcPts val="16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9e9f16c86d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9e9f16c86d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Why 3D print a repair in the first place? In some cases, it may not be possible to replace parts right away. For example, if parts are damaged in space, it would take months or even years to send a shipment of new parts.However, according to NASA’s database, approximately 28.6% of parts on the ISS that require replacement are plastics and composites, which can be repaired used FDM. Other potential cases for 3D printed repair include rover repair, bike frames, windmills, and the Rutherford rocket engine, which was also 3D printed. </a:t>
            </a:r>
            <a:endParaRPr>
              <a:solidFill>
                <a:schemeClr val="dk1"/>
              </a:solidFill>
            </a:endParaRPr>
          </a:p>
          <a:p>
            <a:pPr indent="0" lvl="0" marL="0" rtl="0" algn="l">
              <a:lnSpc>
                <a:spcPct val="115000"/>
              </a:lnSpc>
              <a:spcBef>
                <a:spcPts val="1200"/>
              </a:spcBef>
              <a:spcAft>
                <a:spcPts val="0"/>
              </a:spcAft>
              <a:buNone/>
            </a:pPr>
            <a:r>
              <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7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9e9f16c86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9e9f16c86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9e9f16c86d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9e9f16c86d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9e9f16c86d_1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9e9f16c86d_1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Reviewing literature and current work, we’ve found that projects conducted in this area date at most 10 years prior. And most (if not all) of that work is done in the 3D scanning and path planning algorithm development aspects of the problem. In order to use these reparative technologies, however, it’s necessary that there is data and structural analysis on repaired parts so that we can determine the most efficient properties and methods of printing.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D9D9D9"/>
              </a:buClr>
              <a:buSzPts val="2800"/>
              <a:buFont typeface="Roboto Light"/>
              <a:buNone/>
              <a:defRPr sz="2800">
                <a:solidFill>
                  <a:srgbClr val="D9D9D9"/>
                </a:solidFill>
                <a:latin typeface="Roboto Light"/>
                <a:ea typeface="Roboto Light"/>
                <a:cs typeface="Roboto Light"/>
                <a:sym typeface="Roboto Light"/>
              </a:defRPr>
            </a:lvl1pPr>
            <a:lvl2pPr lvl="1" rtl="0">
              <a:spcBef>
                <a:spcPts val="0"/>
              </a:spcBef>
              <a:spcAft>
                <a:spcPts val="0"/>
              </a:spcAft>
              <a:buClr>
                <a:srgbClr val="D9D9D9"/>
              </a:buClr>
              <a:buSzPts val="2800"/>
              <a:buNone/>
              <a:defRPr sz="2800">
                <a:solidFill>
                  <a:srgbClr val="D9D9D9"/>
                </a:solidFill>
              </a:defRPr>
            </a:lvl2pPr>
            <a:lvl3pPr lvl="2" rtl="0">
              <a:spcBef>
                <a:spcPts val="0"/>
              </a:spcBef>
              <a:spcAft>
                <a:spcPts val="0"/>
              </a:spcAft>
              <a:buClr>
                <a:srgbClr val="D9D9D9"/>
              </a:buClr>
              <a:buSzPts val="2800"/>
              <a:buNone/>
              <a:defRPr sz="2800">
                <a:solidFill>
                  <a:srgbClr val="D9D9D9"/>
                </a:solidFill>
              </a:defRPr>
            </a:lvl3pPr>
            <a:lvl4pPr lvl="3" rtl="0">
              <a:spcBef>
                <a:spcPts val="0"/>
              </a:spcBef>
              <a:spcAft>
                <a:spcPts val="0"/>
              </a:spcAft>
              <a:buClr>
                <a:srgbClr val="D9D9D9"/>
              </a:buClr>
              <a:buSzPts val="2800"/>
              <a:buNone/>
              <a:defRPr sz="2800">
                <a:solidFill>
                  <a:srgbClr val="D9D9D9"/>
                </a:solidFill>
              </a:defRPr>
            </a:lvl4pPr>
            <a:lvl5pPr lvl="4" rtl="0">
              <a:spcBef>
                <a:spcPts val="0"/>
              </a:spcBef>
              <a:spcAft>
                <a:spcPts val="0"/>
              </a:spcAft>
              <a:buClr>
                <a:srgbClr val="D9D9D9"/>
              </a:buClr>
              <a:buSzPts val="2800"/>
              <a:buNone/>
              <a:defRPr sz="2800">
                <a:solidFill>
                  <a:srgbClr val="D9D9D9"/>
                </a:solidFill>
              </a:defRPr>
            </a:lvl5pPr>
            <a:lvl6pPr lvl="5" rtl="0">
              <a:spcBef>
                <a:spcPts val="0"/>
              </a:spcBef>
              <a:spcAft>
                <a:spcPts val="0"/>
              </a:spcAft>
              <a:buClr>
                <a:srgbClr val="D9D9D9"/>
              </a:buClr>
              <a:buSzPts val="2800"/>
              <a:buNone/>
              <a:defRPr sz="2800">
                <a:solidFill>
                  <a:srgbClr val="D9D9D9"/>
                </a:solidFill>
              </a:defRPr>
            </a:lvl6pPr>
            <a:lvl7pPr lvl="6" rtl="0">
              <a:spcBef>
                <a:spcPts val="0"/>
              </a:spcBef>
              <a:spcAft>
                <a:spcPts val="0"/>
              </a:spcAft>
              <a:buClr>
                <a:srgbClr val="D9D9D9"/>
              </a:buClr>
              <a:buSzPts val="2800"/>
              <a:buNone/>
              <a:defRPr sz="2800">
                <a:solidFill>
                  <a:srgbClr val="D9D9D9"/>
                </a:solidFill>
              </a:defRPr>
            </a:lvl7pPr>
            <a:lvl8pPr lvl="7" rtl="0">
              <a:spcBef>
                <a:spcPts val="0"/>
              </a:spcBef>
              <a:spcAft>
                <a:spcPts val="0"/>
              </a:spcAft>
              <a:buClr>
                <a:srgbClr val="D9D9D9"/>
              </a:buClr>
              <a:buSzPts val="2800"/>
              <a:buNone/>
              <a:defRPr sz="2800">
                <a:solidFill>
                  <a:srgbClr val="D9D9D9"/>
                </a:solidFill>
              </a:defRPr>
            </a:lvl8pPr>
            <a:lvl9pPr lvl="8" rtl="0">
              <a:spcBef>
                <a:spcPts val="0"/>
              </a:spcBef>
              <a:spcAft>
                <a:spcPts val="0"/>
              </a:spcAft>
              <a:buClr>
                <a:srgbClr val="D9D9D9"/>
              </a:buClr>
              <a:buSzPts val="2800"/>
              <a:buNone/>
              <a:defRPr sz="2800">
                <a:solidFill>
                  <a:srgbClr val="D9D9D9"/>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D9D9D9"/>
              </a:buClr>
              <a:buSzPts val="1800"/>
              <a:buFont typeface="Roboto"/>
              <a:buChar char="●"/>
              <a:defRPr sz="1800">
                <a:solidFill>
                  <a:srgbClr val="D9D9D9"/>
                </a:solidFill>
                <a:latin typeface="Roboto"/>
                <a:ea typeface="Roboto"/>
                <a:cs typeface="Roboto"/>
                <a:sym typeface="Roboto"/>
              </a:defRPr>
            </a:lvl1pPr>
            <a:lvl2pPr indent="-317500" lvl="1" marL="914400" rtl="0">
              <a:lnSpc>
                <a:spcPct val="115000"/>
              </a:lnSpc>
              <a:spcBef>
                <a:spcPts val="1600"/>
              </a:spcBef>
              <a:spcAft>
                <a:spcPts val="0"/>
              </a:spcAft>
              <a:buClr>
                <a:srgbClr val="D9D9D9"/>
              </a:buClr>
              <a:buSzPts val="1400"/>
              <a:buFont typeface="Roboto"/>
              <a:buChar char="○"/>
              <a:defRPr>
                <a:solidFill>
                  <a:srgbClr val="D9D9D9"/>
                </a:solidFill>
                <a:latin typeface="Roboto"/>
                <a:ea typeface="Roboto"/>
                <a:cs typeface="Roboto"/>
                <a:sym typeface="Roboto"/>
              </a:defRPr>
            </a:lvl2pPr>
            <a:lvl3pPr indent="-317500" lvl="2" marL="1371600" rtl="0">
              <a:lnSpc>
                <a:spcPct val="115000"/>
              </a:lnSpc>
              <a:spcBef>
                <a:spcPts val="1600"/>
              </a:spcBef>
              <a:spcAft>
                <a:spcPts val="0"/>
              </a:spcAft>
              <a:buClr>
                <a:srgbClr val="D9D9D9"/>
              </a:buClr>
              <a:buSzPts val="1400"/>
              <a:buFont typeface="Roboto"/>
              <a:buChar char="■"/>
              <a:defRPr>
                <a:solidFill>
                  <a:srgbClr val="D9D9D9"/>
                </a:solidFill>
                <a:latin typeface="Roboto"/>
                <a:ea typeface="Roboto"/>
                <a:cs typeface="Roboto"/>
                <a:sym typeface="Roboto"/>
              </a:defRPr>
            </a:lvl3pPr>
            <a:lvl4pPr indent="-317500" lvl="3" marL="1828800" rtl="0">
              <a:lnSpc>
                <a:spcPct val="115000"/>
              </a:lnSpc>
              <a:spcBef>
                <a:spcPts val="1600"/>
              </a:spcBef>
              <a:spcAft>
                <a:spcPts val="0"/>
              </a:spcAft>
              <a:buClr>
                <a:srgbClr val="D9D9D9"/>
              </a:buClr>
              <a:buSzPts val="1400"/>
              <a:buFont typeface="Roboto"/>
              <a:buChar char="●"/>
              <a:defRPr>
                <a:solidFill>
                  <a:srgbClr val="D9D9D9"/>
                </a:solidFill>
                <a:latin typeface="Roboto"/>
                <a:ea typeface="Roboto"/>
                <a:cs typeface="Roboto"/>
                <a:sym typeface="Roboto"/>
              </a:defRPr>
            </a:lvl4pPr>
            <a:lvl5pPr indent="-317500" lvl="4" marL="2286000" rtl="0">
              <a:lnSpc>
                <a:spcPct val="115000"/>
              </a:lnSpc>
              <a:spcBef>
                <a:spcPts val="1600"/>
              </a:spcBef>
              <a:spcAft>
                <a:spcPts val="0"/>
              </a:spcAft>
              <a:buClr>
                <a:srgbClr val="D9D9D9"/>
              </a:buClr>
              <a:buSzPts val="1400"/>
              <a:buFont typeface="Roboto"/>
              <a:buChar char="○"/>
              <a:defRPr>
                <a:solidFill>
                  <a:srgbClr val="D9D9D9"/>
                </a:solidFill>
                <a:latin typeface="Roboto"/>
                <a:ea typeface="Roboto"/>
                <a:cs typeface="Roboto"/>
                <a:sym typeface="Roboto"/>
              </a:defRPr>
            </a:lvl5pPr>
            <a:lvl6pPr indent="-317500" lvl="5" marL="2743200" rtl="0">
              <a:lnSpc>
                <a:spcPct val="115000"/>
              </a:lnSpc>
              <a:spcBef>
                <a:spcPts val="1600"/>
              </a:spcBef>
              <a:spcAft>
                <a:spcPts val="0"/>
              </a:spcAft>
              <a:buClr>
                <a:srgbClr val="D9D9D9"/>
              </a:buClr>
              <a:buSzPts val="1400"/>
              <a:buFont typeface="Roboto"/>
              <a:buChar char="■"/>
              <a:defRPr>
                <a:solidFill>
                  <a:srgbClr val="D9D9D9"/>
                </a:solidFill>
                <a:latin typeface="Roboto"/>
                <a:ea typeface="Roboto"/>
                <a:cs typeface="Roboto"/>
                <a:sym typeface="Roboto"/>
              </a:defRPr>
            </a:lvl6pPr>
            <a:lvl7pPr indent="-317500" lvl="6" marL="3200400" rtl="0">
              <a:lnSpc>
                <a:spcPct val="115000"/>
              </a:lnSpc>
              <a:spcBef>
                <a:spcPts val="1600"/>
              </a:spcBef>
              <a:spcAft>
                <a:spcPts val="0"/>
              </a:spcAft>
              <a:buClr>
                <a:srgbClr val="D9D9D9"/>
              </a:buClr>
              <a:buSzPts val="1400"/>
              <a:buFont typeface="Roboto"/>
              <a:buChar char="●"/>
              <a:defRPr>
                <a:solidFill>
                  <a:srgbClr val="D9D9D9"/>
                </a:solidFill>
                <a:latin typeface="Roboto"/>
                <a:ea typeface="Roboto"/>
                <a:cs typeface="Roboto"/>
                <a:sym typeface="Roboto"/>
              </a:defRPr>
            </a:lvl7pPr>
            <a:lvl8pPr indent="-317500" lvl="7" marL="3657600" rtl="0">
              <a:lnSpc>
                <a:spcPct val="115000"/>
              </a:lnSpc>
              <a:spcBef>
                <a:spcPts val="1600"/>
              </a:spcBef>
              <a:spcAft>
                <a:spcPts val="0"/>
              </a:spcAft>
              <a:buClr>
                <a:srgbClr val="D9D9D9"/>
              </a:buClr>
              <a:buSzPts val="1400"/>
              <a:buFont typeface="Roboto"/>
              <a:buChar char="○"/>
              <a:defRPr>
                <a:solidFill>
                  <a:srgbClr val="D9D9D9"/>
                </a:solidFill>
                <a:latin typeface="Roboto"/>
                <a:ea typeface="Roboto"/>
                <a:cs typeface="Roboto"/>
                <a:sym typeface="Roboto"/>
              </a:defRPr>
            </a:lvl8pPr>
            <a:lvl9pPr indent="-317500" lvl="8" marL="4114800" rtl="0">
              <a:lnSpc>
                <a:spcPct val="115000"/>
              </a:lnSpc>
              <a:spcBef>
                <a:spcPts val="1600"/>
              </a:spcBef>
              <a:spcAft>
                <a:spcPts val="1600"/>
              </a:spcAft>
              <a:buClr>
                <a:srgbClr val="D9D9D9"/>
              </a:buClr>
              <a:buSzPts val="1400"/>
              <a:buFont typeface="Roboto"/>
              <a:buChar char="■"/>
              <a:defRPr>
                <a:solidFill>
                  <a:srgbClr val="D9D9D9"/>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6.jpg"/><Relationship Id="rId5"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jpg"/><Relationship Id="rId4" Type="http://schemas.openxmlformats.org/officeDocument/2006/relationships/image" Target="../media/image6.jpg"/><Relationship Id="rId5" Type="http://schemas.openxmlformats.org/officeDocument/2006/relationships/image" Target="../media/image9.jpg"/><Relationship Id="rId6"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gif"/><Relationship Id="rId4" Type="http://schemas.openxmlformats.org/officeDocument/2006/relationships/image" Target="../media/image7.jpg"/><Relationship Id="rId5"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rive.google.com/file/d/1SIsFkpwgErFRcWb_nHmTRIWihbjMZVJK/view?usp=sharing" TargetMode="Externa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doi.org/10.1243/09544054JEM1008" TargetMode="External"/><Relationship Id="rId4" Type="http://schemas.openxmlformats.org/officeDocument/2006/relationships/hyperlink" Target="https://doi.org/10.1243/09544054JEM1008" TargetMode="External"/><Relationship Id="rId5" Type="http://schemas.openxmlformats.org/officeDocument/2006/relationships/hyperlink" Target="https://doi.org/10.1016/j.addma.2018.04.017" TargetMode="External"/><Relationship Id="rId6" Type="http://schemas.openxmlformats.org/officeDocument/2006/relationships/hyperlink" Target="https://doi.org/10.1016/j.addma.2018.04.017" TargetMode="External"/><Relationship Id="rId7" Type="http://schemas.openxmlformats.org/officeDocument/2006/relationships/hyperlink" Target="https://www.amazon.com/Mophorn-Hydraulic-H-Frame-13227lbs-Plates/dp/B07WQVX5B1/ref=sr_1_2?dchild=1&amp;keywords=press&amp;qid=1601933154&amp;sr=8-2" TargetMode="External"/><Relationship Id="rId8" Type="http://schemas.openxmlformats.org/officeDocument/2006/relationships/hyperlink" Target="https://www.sparkfun.com/products/1428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2.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Team PRINT</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Tyler Han, Nathan Spicer-Davis, Eric Oh, Rohith Chintala, Aidan Sandman-Long, Brendan Cutick, Elizabeth Myers, Cynthia Sheng</a:t>
            </a:r>
            <a:endParaRPr sz="2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Current Status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Slicing</a:t>
            </a:r>
            <a:endParaRPr/>
          </a:p>
        </p:txBody>
      </p:sp>
      <p:sp>
        <p:nvSpPr>
          <p:cNvPr id="125" name="Google Shape;125;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Used to generate code to run 3d printer</a:t>
            </a:r>
            <a:endParaRPr/>
          </a:p>
          <a:p>
            <a:pPr indent="-317500" lvl="1" marL="914400" rtl="0" algn="l">
              <a:spcBef>
                <a:spcPts val="0"/>
              </a:spcBef>
              <a:spcAft>
                <a:spcPts val="0"/>
              </a:spcAft>
              <a:buSzPts val="1400"/>
              <a:buChar char="○"/>
            </a:pPr>
            <a:r>
              <a:rPr lang="en"/>
              <a:t>Using modified Slic3r software</a:t>
            </a:r>
            <a:endParaRPr/>
          </a:p>
          <a:p>
            <a:pPr indent="-342900" lvl="0" marL="457200" rtl="0" algn="l">
              <a:spcBef>
                <a:spcPts val="0"/>
              </a:spcBef>
              <a:spcAft>
                <a:spcPts val="0"/>
              </a:spcAft>
              <a:buSzPts val="1800"/>
              <a:buChar char="●"/>
            </a:pPr>
            <a:r>
              <a:rPr lang="en"/>
              <a:t>To simulate damage, pieces are sliced in two parts</a:t>
            </a:r>
            <a:endParaRPr/>
          </a:p>
          <a:p>
            <a:pPr indent="-342900" lvl="0" marL="457200" rtl="0" algn="l">
              <a:spcBef>
                <a:spcPts val="0"/>
              </a:spcBef>
              <a:spcAft>
                <a:spcPts val="0"/>
              </a:spcAft>
              <a:buSzPts val="1800"/>
              <a:buChar char="●"/>
            </a:pPr>
            <a:r>
              <a:rPr lang="en"/>
              <a:t>Bottom Part represents damaged component</a:t>
            </a:r>
            <a:endParaRPr/>
          </a:p>
          <a:p>
            <a:pPr indent="-342900" lvl="0" marL="457200" rtl="0" algn="l">
              <a:spcBef>
                <a:spcPts val="0"/>
              </a:spcBef>
              <a:spcAft>
                <a:spcPts val="0"/>
              </a:spcAft>
              <a:buSzPts val="1800"/>
              <a:buChar char="●"/>
            </a:pPr>
            <a:r>
              <a:rPr lang="en"/>
              <a:t>Top part represents the “repair”</a:t>
            </a:r>
            <a:endParaRPr/>
          </a:p>
        </p:txBody>
      </p:sp>
      <p:pic>
        <p:nvPicPr>
          <p:cNvPr id="126" name="Google Shape;126;p23"/>
          <p:cNvPicPr preferRelativeResize="0"/>
          <p:nvPr/>
        </p:nvPicPr>
        <p:blipFill>
          <a:blip r:embed="rId3">
            <a:alphaModFix/>
          </a:blip>
          <a:stretch>
            <a:fillRect/>
          </a:stretch>
        </p:blipFill>
        <p:spPr>
          <a:xfrm>
            <a:off x="816109" y="2852050"/>
            <a:ext cx="2869690" cy="1920375"/>
          </a:xfrm>
          <a:prstGeom prst="rect">
            <a:avLst/>
          </a:prstGeom>
          <a:noFill/>
          <a:ln>
            <a:noFill/>
          </a:ln>
        </p:spPr>
      </p:pic>
      <p:pic>
        <p:nvPicPr>
          <p:cNvPr id="127" name="Google Shape;127;p23"/>
          <p:cNvPicPr preferRelativeResize="0"/>
          <p:nvPr/>
        </p:nvPicPr>
        <p:blipFill rotWithShape="1">
          <a:blip r:embed="rId4">
            <a:alphaModFix/>
          </a:blip>
          <a:srcRect b="52207" l="34166" r="26816" t="25936"/>
          <a:stretch/>
        </p:blipFill>
        <p:spPr>
          <a:xfrm>
            <a:off x="5158125" y="3003339"/>
            <a:ext cx="1752246" cy="1424000"/>
          </a:xfrm>
          <a:prstGeom prst="rect">
            <a:avLst/>
          </a:prstGeom>
          <a:noFill/>
          <a:ln>
            <a:noFill/>
          </a:ln>
        </p:spPr>
      </p:pic>
      <p:pic>
        <p:nvPicPr>
          <p:cNvPr id="128" name="Google Shape;128;p23"/>
          <p:cNvPicPr preferRelativeResize="0"/>
          <p:nvPr/>
        </p:nvPicPr>
        <p:blipFill rotWithShape="1">
          <a:blip r:embed="rId5">
            <a:alphaModFix/>
          </a:blip>
          <a:srcRect b="52236" l="13917" r="35511" t="16288"/>
          <a:stretch/>
        </p:blipFill>
        <p:spPr>
          <a:xfrm>
            <a:off x="7440039" y="3005600"/>
            <a:ext cx="1668875" cy="1424000"/>
          </a:xfrm>
          <a:prstGeom prst="rect">
            <a:avLst/>
          </a:prstGeom>
          <a:noFill/>
          <a:ln>
            <a:noFill/>
          </a:ln>
        </p:spPr>
      </p:pic>
      <p:sp>
        <p:nvSpPr>
          <p:cNvPr id="129" name="Google Shape;129;p23"/>
          <p:cNvSpPr txBox="1"/>
          <p:nvPr/>
        </p:nvSpPr>
        <p:spPr>
          <a:xfrm>
            <a:off x="5158113" y="4645325"/>
            <a:ext cx="13140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ontserrat Light"/>
                <a:ea typeface="Montserrat Light"/>
                <a:cs typeface="Montserrat Light"/>
                <a:sym typeface="Montserrat Light"/>
              </a:rPr>
              <a:t>Before</a:t>
            </a:r>
            <a:endParaRPr>
              <a:solidFill>
                <a:srgbClr val="FFFFFF"/>
              </a:solidFill>
              <a:latin typeface="Montserrat Light"/>
              <a:ea typeface="Montserrat Light"/>
              <a:cs typeface="Montserrat Light"/>
              <a:sym typeface="Montserrat Light"/>
            </a:endParaRPr>
          </a:p>
        </p:txBody>
      </p:sp>
      <p:sp>
        <p:nvSpPr>
          <p:cNvPr id="130" name="Google Shape;130;p23"/>
          <p:cNvSpPr txBox="1"/>
          <p:nvPr/>
        </p:nvSpPr>
        <p:spPr>
          <a:xfrm>
            <a:off x="7429488" y="4645325"/>
            <a:ext cx="13140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ontserrat Light"/>
                <a:ea typeface="Montserrat Light"/>
                <a:cs typeface="Montserrat Light"/>
                <a:sym typeface="Montserrat Light"/>
              </a:rPr>
              <a:t>After</a:t>
            </a:r>
            <a:endParaRPr>
              <a:solidFill>
                <a:srgbClr val="FFFFFF"/>
              </a:solidFill>
              <a:latin typeface="Montserrat Light"/>
              <a:ea typeface="Montserrat Light"/>
              <a:cs typeface="Montserrat Light"/>
              <a:sym typeface="Montserrat Light"/>
            </a:endParaRPr>
          </a:p>
        </p:txBody>
      </p:sp>
      <p:cxnSp>
        <p:nvCxnSpPr>
          <p:cNvPr id="131" name="Google Shape;131;p23"/>
          <p:cNvCxnSpPr>
            <a:stCxn id="127" idx="3"/>
            <a:endCxn id="128" idx="1"/>
          </p:cNvCxnSpPr>
          <p:nvPr/>
        </p:nvCxnSpPr>
        <p:spPr>
          <a:xfrm>
            <a:off x="6910371" y="3715339"/>
            <a:ext cx="529800" cy="2400"/>
          </a:xfrm>
          <a:prstGeom prst="straightConnector1">
            <a:avLst/>
          </a:prstGeom>
          <a:noFill/>
          <a:ln cap="flat" cmpd="sng" w="28575">
            <a:solidFill>
              <a:srgbClr val="FFFFFF"/>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360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Insitu conformal print pictures</a:t>
            </a:r>
            <a:endParaRPr/>
          </a:p>
        </p:txBody>
      </p:sp>
      <p:pic>
        <p:nvPicPr>
          <p:cNvPr id="137" name="Google Shape;137;p24"/>
          <p:cNvPicPr preferRelativeResize="0"/>
          <p:nvPr/>
        </p:nvPicPr>
        <p:blipFill rotWithShape="1">
          <a:blip r:embed="rId3">
            <a:alphaModFix/>
          </a:blip>
          <a:srcRect b="36108" l="16604" r="16086" t="25098"/>
          <a:stretch/>
        </p:blipFill>
        <p:spPr>
          <a:xfrm>
            <a:off x="5023825" y="1479025"/>
            <a:ext cx="1668877" cy="1362626"/>
          </a:xfrm>
          <a:prstGeom prst="rect">
            <a:avLst/>
          </a:prstGeom>
          <a:noFill/>
          <a:ln>
            <a:noFill/>
          </a:ln>
        </p:spPr>
      </p:pic>
      <p:pic>
        <p:nvPicPr>
          <p:cNvPr id="138" name="Google Shape;138;p24"/>
          <p:cNvPicPr preferRelativeResize="0"/>
          <p:nvPr/>
        </p:nvPicPr>
        <p:blipFill rotWithShape="1">
          <a:blip r:embed="rId4">
            <a:alphaModFix/>
          </a:blip>
          <a:srcRect b="52207" l="34166" r="26816" t="25936"/>
          <a:stretch/>
        </p:blipFill>
        <p:spPr>
          <a:xfrm>
            <a:off x="385550" y="1448339"/>
            <a:ext cx="1752246" cy="1424000"/>
          </a:xfrm>
          <a:prstGeom prst="rect">
            <a:avLst/>
          </a:prstGeom>
          <a:noFill/>
          <a:ln>
            <a:noFill/>
          </a:ln>
        </p:spPr>
      </p:pic>
      <p:pic>
        <p:nvPicPr>
          <p:cNvPr id="139" name="Google Shape;139;p24"/>
          <p:cNvPicPr preferRelativeResize="0"/>
          <p:nvPr/>
        </p:nvPicPr>
        <p:blipFill rotWithShape="1">
          <a:blip r:embed="rId5">
            <a:alphaModFix/>
          </a:blip>
          <a:srcRect b="52236" l="13917" r="35511" t="16288"/>
          <a:stretch/>
        </p:blipFill>
        <p:spPr>
          <a:xfrm>
            <a:off x="2667464" y="1450600"/>
            <a:ext cx="1668875" cy="1424000"/>
          </a:xfrm>
          <a:prstGeom prst="rect">
            <a:avLst/>
          </a:prstGeom>
          <a:noFill/>
          <a:ln>
            <a:noFill/>
          </a:ln>
        </p:spPr>
      </p:pic>
      <p:sp>
        <p:nvSpPr>
          <p:cNvPr id="140" name="Google Shape;140;p24"/>
          <p:cNvSpPr txBox="1"/>
          <p:nvPr/>
        </p:nvSpPr>
        <p:spPr>
          <a:xfrm>
            <a:off x="385538" y="3090325"/>
            <a:ext cx="13140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ontserrat Light"/>
                <a:ea typeface="Montserrat Light"/>
                <a:cs typeface="Montserrat Light"/>
                <a:sym typeface="Montserrat Light"/>
              </a:rPr>
              <a:t>Before</a:t>
            </a:r>
            <a:endParaRPr>
              <a:solidFill>
                <a:srgbClr val="FFFFFF"/>
              </a:solidFill>
              <a:latin typeface="Montserrat Light"/>
              <a:ea typeface="Montserrat Light"/>
              <a:cs typeface="Montserrat Light"/>
              <a:sym typeface="Montserrat Light"/>
            </a:endParaRPr>
          </a:p>
        </p:txBody>
      </p:sp>
      <p:sp>
        <p:nvSpPr>
          <p:cNvPr id="141" name="Google Shape;141;p24"/>
          <p:cNvSpPr txBox="1"/>
          <p:nvPr/>
        </p:nvSpPr>
        <p:spPr>
          <a:xfrm>
            <a:off x="7444463" y="3090325"/>
            <a:ext cx="13140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ontserrat Light"/>
                <a:ea typeface="Montserrat Light"/>
                <a:cs typeface="Montserrat Light"/>
                <a:sym typeface="Montserrat Light"/>
              </a:rPr>
              <a:t>After</a:t>
            </a:r>
            <a:endParaRPr>
              <a:solidFill>
                <a:srgbClr val="FFFFFF"/>
              </a:solidFill>
              <a:latin typeface="Montserrat Light"/>
              <a:ea typeface="Montserrat Light"/>
              <a:cs typeface="Montserrat Light"/>
              <a:sym typeface="Montserrat Light"/>
            </a:endParaRPr>
          </a:p>
        </p:txBody>
      </p:sp>
      <p:sp>
        <p:nvSpPr>
          <p:cNvPr id="142" name="Google Shape;142;p24"/>
          <p:cNvSpPr txBox="1"/>
          <p:nvPr/>
        </p:nvSpPr>
        <p:spPr>
          <a:xfrm>
            <a:off x="2656913" y="3090325"/>
            <a:ext cx="13140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ontserrat Light"/>
                <a:ea typeface="Montserrat Light"/>
                <a:cs typeface="Montserrat Light"/>
                <a:sym typeface="Montserrat Light"/>
              </a:rPr>
              <a:t>After</a:t>
            </a:r>
            <a:endParaRPr>
              <a:solidFill>
                <a:srgbClr val="FFFFFF"/>
              </a:solidFill>
              <a:latin typeface="Montserrat Light"/>
              <a:ea typeface="Montserrat Light"/>
              <a:cs typeface="Montserrat Light"/>
              <a:sym typeface="Montserrat Light"/>
            </a:endParaRPr>
          </a:p>
        </p:txBody>
      </p:sp>
      <p:sp>
        <p:nvSpPr>
          <p:cNvPr id="143" name="Google Shape;143;p24"/>
          <p:cNvSpPr txBox="1"/>
          <p:nvPr/>
        </p:nvSpPr>
        <p:spPr>
          <a:xfrm>
            <a:off x="5156088" y="3090325"/>
            <a:ext cx="13140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ontserrat Light"/>
                <a:ea typeface="Montserrat Light"/>
                <a:cs typeface="Montserrat Light"/>
                <a:sym typeface="Montserrat Light"/>
              </a:rPr>
              <a:t>Before</a:t>
            </a:r>
            <a:endParaRPr>
              <a:solidFill>
                <a:srgbClr val="FFFFFF"/>
              </a:solidFill>
              <a:latin typeface="Montserrat Light"/>
              <a:ea typeface="Montserrat Light"/>
              <a:cs typeface="Montserrat Light"/>
              <a:sym typeface="Montserrat Light"/>
            </a:endParaRPr>
          </a:p>
        </p:txBody>
      </p:sp>
      <p:cxnSp>
        <p:nvCxnSpPr>
          <p:cNvPr id="144" name="Google Shape;144;p24"/>
          <p:cNvCxnSpPr>
            <a:stCxn id="138" idx="3"/>
            <a:endCxn id="139" idx="1"/>
          </p:cNvCxnSpPr>
          <p:nvPr/>
        </p:nvCxnSpPr>
        <p:spPr>
          <a:xfrm>
            <a:off x="2137796" y="2160339"/>
            <a:ext cx="529800" cy="2400"/>
          </a:xfrm>
          <a:prstGeom prst="straightConnector1">
            <a:avLst/>
          </a:prstGeom>
          <a:noFill/>
          <a:ln cap="flat" cmpd="sng" w="28575">
            <a:solidFill>
              <a:srgbClr val="FFFFFF"/>
            </a:solidFill>
            <a:prstDash val="solid"/>
            <a:round/>
            <a:headEnd len="med" w="med" type="none"/>
            <a:tailEnd len="med" w="med" type="triangle"/>
          </a:ln>
        </p:spPr>
      </p:cxnSp>
      <p:cxnSp>
        <p:nvCxnSpPr>
          <p:cNvPr id="145" name="Google Shape;145;p24"/>
          <p:cNvCxnSpPr>
            <a:endCxn id="146" idx="1"/>
          </p:cNvCxnSpPr>
          <p:nvPr/>
        </p:nvCxnSpPr>
        <p:spPr>
          <a:xfrm>
            <a:off x="6692725" y="2164988"/>
            <a:ext cx="470700" cy="0"/>
          </a:xfrm>
          <a:prstGeom prst="straightConnector1">
            <a:avLst/>
          </a:prstGeom>
          <a:noFill/>
          <a:ln cap="flat" cmpd="sng" w="28575">
            <a:solidFill>
              <a:srgbClr val="FFFFFF"/>
            </a:solidFill>
            <a:prstDash val="solid"/>
            <a:round/>
            <a:headEnd len="med" w="med" type="none"/>
            <a:tailEnd len="med" w="med" type="triangle"/>
          </a:ln>
        </p:spPr>
      </p:cxnSp>
      <p:sp>
        <p:nvSpPr>
          <p:cNvPr id="147" name="Google Shape;147;p24"/>
          <p:cNvSpPr txBox="1"/>
          <p:nvPr/>
        </p:nvSpPr>
        <p:spPr>
          <a:xfrm>
            <a:off x="1521213" y="3643250"/>
            <a:ext cx="13140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ontserrat Light"/>
                <a:ea typeface="Montserrat Light"/>
                <a:cs typeface="Montserrat Light"/>
                <a:sym typeface="Montserrat Light"/>
              </a:rPr>
              <a:t>T1 design</a:t>
            </a:r>
            <a:endParaRPr>
              <a:solidFill>
                <a:srgbClr val="FFFFFF"/>
              </a:solidFill>
              <a:latin typeface="Montserrat Light"/>
              <a:ea typeface="Montserrat Light"/>
              <a:cs typeface="Montserrat Light"/>
              <a:sym typeface="Montserrat Light"/>
            </a:endParaRPr>
          </a:p>
        </p:txBody>
      </p:sp>
      <p:sp>
        <p:nvSpPr>
          <p:cNvPr id="148" name="Google Shape;148;p24"/>
          <p:cNvSpPr txBox="1"/>
          <p:nvPr/>
        </p:nvSpPr>
        <p:spPr>
          <a:xfrm>
            <a:off x="6308763" y="3676200"/>
            <a:ext cx="13140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ontserrat Light"/>
                <a:ea typeface="Montserrat Light"/>
                <a:cs typeface="Montserrat Light"/>
                <a:sym typeface="Montserrat Light"/>
              </a:rPr>
              <a:t>T3 design</a:t>
            </a:r>
            <a:endParaRPr>
              <a:solidFill>
                <a:srgbClr val="FFFFFF"/>
              </a:solidFill>
              <a:latin typeface="Montserrat Light"/>
              <a:ea typeface="Montserrat Light"/>
              <a:cs typeface="Montserrat Light"/>
              <a:sym typeface="Montserrat Light"/>
            </a:endParaRPr>
          </a:p>
        </p:txBody>
      </p:sp>
      <p:pic>
        <p:nvPicPr>
          <p:cNvPr id="149" name="Google Shape;149;p24"/>
          <p:cNvPicPr preferRelativeResize="0"/>
          <p:nvPr/>
        </p:nvPicPr>
        <p:blipFill rotWithShape="1">
          <a:blip r:embed="rId6">
            <a:alphaModFix/>
          </a:blip>
          <a:srcRect b="0" l="36389" r="7899" t="15383"/>
          <a:stretch/>
        </p:blipFill>
        <p:spPr>
          <a:xfrm rot="-5400000">
            <a:off x="7297225" y="1366300"/>
            <a:ext cx="1379350" cy="1571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227400" y="388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Progression of prints</a:t>
            </a:r>
            <a:endParaRPr/>
          </a:p>
        </p:txBody>
      </p:sp>
      <p:pic>
        <p:nvPicPr>
          <p:cNvPr id="155" name="Google Shape;155;p25"/>
          <p:cNvPicPr preferRelativeResize="0"/>
          <p:nvPr/>
        </p:nvPicPr>
        <p:blipFill>
          <a:blip r:embed="rId3">
            <a:alphaModFix/>
          </a:blip>
          <a:stretch>
            <a:fillRect/>
          </a:stretch>
        </p:blipFill>
        <p:spPr>
          <a:xfrm>
            <a:off x="4258700" y="3464425"/>
            <a:ext cx="9525" cy="9525"/>
          </a:xfrm>
          <a:prstGeom prst="rect">
            <a:avLst/>
          </a:prstGeom>
          <a:noFill/>
          <a:ln>
            <a:noFill/>
          </a:ln>
        </p:spPr>
      </p:pic>
      <p:pic>
        <p:nvPicPr>
          <p:cNvPr id="156" name="Google Shape;156;p25"/>
          <p:cNvPicPr preferRelativeResize="0"/>
          <p:nvPr/>
        </p:nvPicPr>
        <p:blipFill rotWithShape="1">
          <a:blip r:embed="rId4">
            <a:alphaModFix/>
          </a:blip>
          <a:srcRect b="43266" l="14384" r="8816" t="25986"/>
          <a:stretch/>
        </p:blipFill>
        <p:spPr>
          <a:xfrm>
            <a:off x="2754750" y="2930925"/>
            <a:ext cx="6121950" cy="1838125"/>
          </a:xfrm>
          <a:prstGeom prst="rect">
            <a:avLst/>
          </a:prstGeom>
          <a:noFill/>
          <a:ln>
            <a:noFill/>
          </a:ln>
        </p:spPr>
      </p:pic>
      <p:pic>
        <p:nvPicPr>
          <p:cNvPr id="157" name="Google Shape;157;p25"/>
          <p:cNvPicPr preferRelativeResize="0"/>
          <p:nvPr/>
        </p:nvPicPr>
        <p:blipFill rotWithShape="1">
          <a:blip r:embed="rId5">
            <a:alphaModFix/>
          </a:blip>
          <a:srcRect b="34487" l="7001" r="6560" t="31538"/>
          <a:stretch/>
        </p:blipFill>
        <p:spPr>
          <a:xfrm>
            <a:off x="2754750" y="1126375"/>
            <a:ext cx="6121950" cy="1804550"/>
          </a:xfrm>
          <a:prstGeom prst="rect">
            <a:avLst/>
          </a:prstGeom>
          <a:noFill/>
          <a:ln>
            <a:noFill/>
          </a:ln>
        </p:spPr>
      </p:pic>
      <p:sp>
        <p:nvSpPr>
          <p:cNvPr id="158" name="Google Shape;158;p25"/>
          <p:cNvSpPr txBox="1"/>
          <p:nvPr/>
        </p:nvSpPr>
        <p:spPr>
          <a:xfrm>
            <a:off x="2754750" y="2240158"/>
            <a:ext cx="1026000" cy="5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Montserrat"/>
                <a:ea typeface="Montserrat"/>
                <a:cs typeface="Montserrat"/>
                <a:sym typeface="Montserrat"/>
              </a:rPr>
              <a:t>To large layer </a:t>
            </a:r>
            <a:endParaRPr b="1" sz="800">
              <a:latin typeface="Montserrat"/>
              <a:ea typeface="Montserrat"/>
              <a:cs typeface="Montserrat"/>
              <a:sym typeface="Montserrat"/>
            </a:endParaRPr>
          </a:p>
          <a:p>
            <a:pPr indent="0" lvl="0" marL="0" rtl="0" algn="l">
              <a:spcBef>
                <a:spcPts val="0"/>
              </a:spcBef>
              <a:spcAft>
                <a:spcPts val="0"/>
              </a:spcAft>
              <a:buNone/>
            </a:pPr>
            <a:r>
              <a:rPr b="1" lang="en" sz="800">
                <a:latin typeface="Montserrat"/>
                <a:ea typeface="Montserrat"/>
                <a:cs typeface="Montserrat"/>
                <a:sym typeface="Montserrat"/>
              </a:rPr>
              <a:t>Height (.2 mm, 20% infill) part 1</a:t>
            </a:r>
            <a:endParaRPr b="1" sz="800">
              <a:latin typeface="Montserrat"/>
              <a:ea typeface="Montserrat"/>
              <a:cs typeface="Montserrat"/>
              <a:sym typeface="Montserrat"/>
            </a:endParaRPr>
          </a:p>
        </p:txBody>
      </p:sp>
      <p:sp>
        <p:nvSpPr>
          <p:cNvPr id="159" name="Google Shape;159;p25"/>
          <p:cNvSpPr txBox="1"/>
          <p:nvPr/>
        </p:nvSpPr>
        <p:spPr>
          <a:xfrm>
            <a:off x="3825075" y="2320525"/>
            <a:ext cx="10260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Montserrat"/>
                <a:ea typeface="Montserrat"/>
                <a:cs typeface="Montserrat"/>
                <a:sym typeface="Montserrat"/>
              </a:rPr>
              <a:t>To large layer </a:t>
            </a:r>
            <a:endParaRPr b="1" sz="800">
              <a:latin typeface="Montserrat"/>
              <a:ea typeface="Montserrat"/>
              <a:cs typeface="Montserrat"/>
              <a:sym typeface="Montserrat"/>
            </a:endParaRPr>
          </a:p>
          <a:p>
            <a:pPr indent="0" lvl="0" marL="0" rtl="0" algn="l">
              <a:spcBef>
                <a:spcPts val="0"/>
              </a:spcBef>
              <a:spcAft>
                <a:spcPts val="0"/>
              </a:spcAft>
              <a:buNone/>
            </a:pPr>
            <a:r>
              <a:rPr b="1" lang="en" sz="800">
                <a:latin typeface="Montserrat"/>
                <a:ea typeface="Montserrat"/>
                <a:cs typeface="Montserrat"/>
                <a:sym typeface="Montserrat"/>
              </a:rPr>
              <a:t>Height (.2 mm, 20% infill) part 2</a:t>
            </a:r>
            <a:endParaRPr b="1" sz="800">
              <a:latin typeface="Montserrat"/>
              <a:ea typeface="Montserrat"/>
              <a:cs typeface="Montserrat"/>
              <a:sym typeface="Montserrat"/>
            </a:endParaRPr>
          </a:p>
        </p:txBody>
      </p:sp>
      <p:sp>
        <p:nvSpPr>
          <p:cNvPr id="160" name="Google Shape;160;p25"/>
          <p:cNvSpPr txBox="1"/>
          <p:nvPr/>
        </p:nvSpPr>
        <p:spPr>
          <a:xfrm>
            <a:off x="4851075" y="2429875"/>
            <a:ext cx="10260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Montserrat"/>
                <a:ea typeface="Montserrat"/>
                <a:cs typeface="Montserrat"/>
                <a:sym typeface="Montserrat"/>
              </a:rPr>
              <a:t>To large layer </a:t>
            </a:r>
            <a:endParaRPr b="1" sz="800">
              <a:latin typeface="Montserrat"/>
              <a:ea typeface="Montserrat"/>
              <a:cs typeface="Montserrat"/>
              <a:sym typeface="Montserrat"/>
            </a:endParaRPr>
          </a:p>
          <a:p>
            <a:pPr indent="0" lvl="0" marL="0" rtl="0" algn="l">
              <a:spcBef>
                <a:spcPts val="0"/>
              </a:spcBef>
              <a:spcAft>
                <a:spcPts val="0"/>
              </a:spcAft>
              <a:buNone/>
            </a:pPr>
            <a:r>
              <a:rPr b="1" lang="en" sz="800">
                <a:latin typeface="Montserrat"/>
                <a:ea typeface="Montserrat"/>
                <a:cs typeface="Montserrat"/>
                <a:sym typeface="Montserrat"/>
              </a:rPr>
              <a:t>Height (.16 mm, 20% infill) </a:t>
            </a:r>
            <a:endParaRPr b="1" sz="800">
              <a:latin typeface="Montserrat"/>
              <a:ea typeface="Montserrat"/>
              <a:cs typeface="Montserrat"/>
              <a:sym typeface="Montserrat"/>
            </a:endParaRPr>
          </a:p>
        </p:txBody>
      </p:sp>
      <p:sp>
        <p:nvSpPr>
          <p:cNvPr id="161" name="Google Shape;161;p25"/>
          <p:cNvSpPr txBox="1"/>
          <p:nvPr/>
        </p:nvSpPr>
        <p:spPr>
          <a:xfrm>
            <a:off x="6128050" y="2521225"/>
            <a:ext cx="10260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Montserrat"/>
                <a:ea typeface="Montserrat"/>
                <a:cs typeface="Montserrat"/>
                <a:sym typeface="Montserrat"/>
              </a:rPr>
              <a:t>Belt became unstable (.12 mm, 20% infill)</a:t>
            </a:r>
            <a:endParaRPr b="1" sz="800">
              <a:latin typeface="Montserrat"/>
              <a:ea typeface="Montserrat"/>
              <a:cs typeface="Montserrat"/>
              <a:sym typeface="Montserrat"/>
            </a:endParaRPr>
          </a:p>
        </p:txBody>
      </p:sp>
      <p:sp>
        <p:nvSpPr>
          <p:cNvPr id="162" name="Google Shape;162;p25"/>
          <p:cNvSpPr txBox="1"/>
          <p:nvPr/>
        </p:nvSpPr>
        <p:spPr>
          <a:xfrm>
            <a:off x="7453900" y="2614725"/>
            <a:ext cx="10260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Montserrat"/>
                <a:ea typeface="Montserrat"/>
                <a:cs typeface="Montserrat"/>
                <a:sym typeface="Montserrat"/>
              </a:rPr>
              <a:t>Perfect (.12 mm, 20% infill)</a:t>
            </a:r>
            <a:endParaRPr b="1" sz="800">
              <a:latin typeface="Montserrat"/>
              <a:ea typeface="Montserrat"/>
              <a:cs typeface="Montserrat"/>
              <a:sym typeface="Montserrat"/>
            </a:endParaRPr>
          </a:p>
        </p:txBody>
      </p:sp>
      <p:sp>
        <p:nvSpPr>
          <p:cNvPr id="163" name="Google Shape;163;p25"/>
          <p:cNvSpPr txBox="1"/>
          <p:nvPr/>
        </p:nvSpPr>
        <p:spPr>
          <a:xfrm>
            <a:off x="2846275" y="4153125"/>
            <a:ext cx="13281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Montserrat"/>
                <a:ea typeface="Montserrat"/>
                <a:cs typeface="Montserrat"/>
                <a:sym typeface="Montserrat"/>
              </a:rPr>
              <a:t>Corner raised (fixed by closing window and using hairspray) (.12 mm, 100% infill)</a:t>
            </a:r>
            <a:endParaRPr b="1" sz="800">
              <a:latin typeface="Montserrat"/>
              <a:ea typeface="Montserrat"/>
              <a:cs typeface="Montserrat"/>
              <a:sym typeface="Montserrat"/>
            </a:endParaRPr>
          </a:p>
        </p:txBody>
      </p:sp>
      <p:sp>
        <p:nvSpPr>
          <p:cNvPr id="164" name="Google Shape;164;p25"/>
          <p:cNvSpPr/>
          <p:nvPr/>
        </p:nvSpPr>
        <p:spPr>
          <a:xfrm>
            <a:off x="2930600" y="3942225"/>
            <a:ext cx="238800" cy="210900"/>
          </a:xfrm>
          <a:prstGeom prst="flowChartConnector">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5"/>
          <p:cNvSpPr txBox="1"/>
          <p:nvPr/>
        </p:nvSpPr>
        <p:spPr>
          <a:xfrm>
            <a:off x="4258700" y="4259500"/>
            <a:ext cx="10260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Montserrat"/>
                <a:ea typeface="Montserrat"/>
                <a:cs typeface="Montserrat"/>
                <a:sym typeface="Montserrat"/>
              </a:rPr>
              <a:t>Perfect (.12 mm, 100% infill)</a:t>
            </a:r>
            <a:endParaRPr b="1" sz="800">
              <a:latin typeface="Montserrat"/>
              <a:ea typeface="Montserrat"/>
              <a:cs typeface="Montserrat"/>
              <a:sym typeface="Montserrat"/>
            </a:endParaRPr>
          </a:p>
        </p:txBody>
      </p:sp>
      <p:sp>
        <p:nvSpPr>
          <p:cNvPr id="166" name="Google Shape;166;p25"/>
          <p:cNvSpPr txBox="1"/>
          <p:nvPr/>
        </p:nvSpPr>
        <p:spPr>
          <a:xfrm>
            <a:off x="5284700" y="4275950"/>
            <a:ext cx="11592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Montserrat"/>
                <a:ea typeface="Montserrat"/>
                <a:cs typeface="Montserrat"/>
                <a:sym typeface="Montserrat"/>
              </a:rPr>
              <a:t>Insitu conformal print, T1 small (.12 mm, 100% infill)</a:t>
            </a:r>
            <a:endParaRPr b="1" sz="800">
              <a:latin typeface="Montserrat"/>
              <a:ea typeface="Montserrat"/>
              <a:cs typeface="Montserrat"/>
              <a:sym typeface="Montserrat"/>
            </a:endParaRPr>
          </a:p>
        </p:txBody>
      </p:sp>
      <p:sp>
        <p:nvSpPr>
          <p:cNvPr id="167" name="Google Shape;167;p25"/>
          <p:cNvSpPr txBox="1"/>
          <p:nvPr/>
        </p:nvSpPr>
        <p:spPr>
          <a:xfrm>
            <a:off x="6392725" y="4275950"/>
            <a:ext cx="11592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Montserrat"/>
                <a:ea typeface="Montserrat"/>
                <a:cs typeface="Montserrat"/>
                <a:sym typeface="Montserrat"/>
              </a:rPr>
              <a:t>Insitu conformal print, T1 big (.12 mm, 100% infill)</a:t>
            </a:r>
            <a:endParaRPr b="1" sz="800">
              <a:latin typeface="Montserrat"/>
              <a:ea typeface="Montserrat"/>
              <a:cs typeface="Montserrat"/>
              <a:sym typeface="Montserrat"/>
            </a:endParaRPr>
          </a:p>
        </p:txBody>
      </p:sp>
      <p:sp>
        <p:nvSpPr>
          <p:cNvPr id="168" name="Google Shape;168;p25"/>
          <p:cNvSpPr txBox="1"/>
          <p:nvPr/>
        </p:nvSpPr>
        <p:spPr>
          <a:xfrm>
            <a:off x="7669400" y="4275950"/>
            <a:ext cx="11592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Montserrat"/>
                <a:ea typeface="Montserrat"/>
                <a:cs typeface="Montserrat"/>
                <a:sym typeface="Montserrat"/>
              </a:rPr>
              <a:t>Insitu conformal print, T3 big (.12 mm, 100% infill)</a:t>
            </a:r>
            <a:endParaRPr b="1" sz="800">
              <a:latin typeface="Montserrat"/>
              <a:ea typeface="Montserrat"/>
              <a:cs typeface="Montserrat"/>
              <a:sym typeface="Montserrat"/>
            </a:endParaRPr>
          </a:p>
        </p:txBody>
      </p:sp>
      <p:sp>
        <p:nvSpPr>
          <p:cNvPr id="169" name="Google Shape;169;p25"/>
          <p:cNvSpPr txBox="1"/>
          <p:nvPr>
            <p:ph idx="1" type="body"/>
          </p:nvPr>
        </p:nvSpPr>
        <p:spPr>
          <a:xfrm>
            <a:off x="136050" y="1175750"/>
            <a:ext cx="2447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experimented with a multitude of different variables on our way to a </a:t>
            </a:r>
            <a:r>
              <a:rPr lang="en"/>
              <a:t>successful</a:t>
            </a:r>
            <a:r>
              <a:rPr lang="en"/>
              <a:t> insitu conformal print</a:t>
            </a:r>
            <a:endParaRPr/>
          </a:p>
          <a:p>
            <a:pPr indent="0" lvl="0" marL="0" rtl="0" algn="l">
              <a:spcBef>
                <a:spcPts val="1600"/>
              </a:spcBef>
              <a:spcAft>
                <a:spcPts val="1600"/>
              </a:spcAft>
              <a:buNone/>
            </a:pPr>
            <a:r>
              <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Timelapse of filling technique</a:t>
            </a:r>
            <a:endParaRPr/>
          </a:p>
        </p:txBody>
      </p:sp>
      <p:sp>
        <p:nvSpPr>
          <p:cNvPr id="175" name="Google Shape;175;p26"/>
          <p:cNvSpPr txBox="1"/>
          <p:nvPr/>
        </p:nvSpPr>
        <p:spPr>
          <a:xfrm>
            <a:off x="4138125" y="2085200"/>
            <a:ext cx="4545300" cy="11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latin typeface="Roboto"/>
                <a:ea typeface="Roboto"/>
                <a:cs typeface="Roboto"/>
                <a:sym typeface="Roboto"/>
                <a:hlinkClick r:id="rId3"/>
              </a:rPr>
              <a:t>https://drive.google.com/file/d/1SIsFkpwgErFRcWb_nHmTRIWihbjMZVJK/view?usp=sharing</a:t>
            </a:r>
            <a:endParaRPr sz="1800">
              <a:solidFill>
                <a:srgbClr val="FFFFFF"/>
              </a:solidFill>
              <a:latin typeface="Roboto"/>
              <a:ea typeface="Roboto"/>
              <a:cs typeface="Roboto"/>
              <a:sym typeface="Roboto"/>
            </a:endParaRPr>
          </a:p>
          <a:p>
            <a:pPr indent="0" lvl="0" marL="0" rtl="0" algn="l">
              <a:spcBef>
                <a:spcPts val="0"/>
              </a:spcBef>
              <a:spcAft>
                <a:spcPts val="0"/>
              </a:spcAft>
              <a:buNone/>
            </a:pPr>
            <a:r>
              <a:t/>
            </a:r>
            <a:endParaRPr sz="1800">
              <a:solidFill>
                <a:srgbClr val="FFFFFF"/>
              </a:solidFill>
            </a:endParaRPr>
          </a:p>
        </p:txBody>
      </p:sp>
      <p:pic>
        <p:nvPicPr>
          <p:cNvPr id="176" name="Google Shape;176;p26"/>
          <p:cNvPicPr preferRelativeResize="0"/>
          <p:nvPr/>
        </p:nvPicPr>
        <p:blipFill>
          <a:blip r:embed="rId4">
            <a:alphaModFix/>
          </a:blip>
          <a:stretch>
            <a:fillRect/>
          </a:stretch>
        </p:blipFill>
        <p:spPr>
          <a:xfrm>
            <a:off x="468125" y="1017725"/>
            <a:ext cx="3577850" cy="3453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Methodology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Setup</a:t>
            </a:r>
            <a:endParaRPr/>
          </a:p>
        </p:txBody>
      </p:sp>
      <p:sp>
        <p:nvSpPr>
          <p:cNvPr id="187" name="Google Shape;187;p28"/>
          <p:cNvSpPr txBox="1"/>
          <p:nvPr>
            <p:ph idx="1" type="body"/>
          </p:nvPr>
        </p:nvSpPr>
        <p:spPr>
          <a:xfrm>
            <a:off x="311700" y="1152475"/>
            <a:ext cx="5597700" cy="336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Lost access to campus testing laboratories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3 Point Bend Test (ASTM D790)</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Strain Gauge</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Load Cell</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Arduino Uno used for </a:t>
            </a:r>
            <a:r>
              <a:rPr lang="en">
                <a:solidFill>
                  <a:srgbClr val="FFFFFF"/>
                </a:solidFill>
              </a:rPr>
              <a:t>measurements</a:t>
            </a:r>
            <a:r>
              <a:rPr lang="en">
                <a:solidFill>
                  <a:srgbClr val="FFFFFF"/>
                </a:solidFill>
              </a:rPr>
              <a:t> and output</a:t>
            </a:r>
            <a:endParaRPr>
              <a:solidFill>
                <a:srgbClr val="FFFFFF"/>
              </a:solidFill>
            </a:endParaRPr>
          </a:p>
          <a:p>
            <a:pPr indent="0" lvl="0" marL="914400" rtl="0" algn="l">
              <a:spcBef>
                <a:spcPts val="1600"/>
              </a:spcBef>
              <a:spcAft>
                <a:spcPts val="1600"/>
              </a:spcAft>
              <a:buNone/>
            </a:pPr>
            <a:r>
              <a:t/>
            </a:r>
            <a:endParaRPr>
              <a:solidFill>
                <a:srgbClr val="FFFFFF"/>
              </a:solidFill>
            </a:endParaRPr>
          </a:p>
        </p:txBody>
      </p:sp>
      <p:pic>
        <p:nvPicPr>
          <p:cNvPr id="188" name="Google Shape;188;p28"/>
          <p:cNvPicPr preferRelativeResize="0"/>
          <p:nvPr/>
        </p:nvPicPr>
        <p:blipFill>
          <a:blip r:embed="rId3">
            <a:alphaModFix/>
          </a:blip>
          <a:stretch>
            <a:fillRect/>
          </a:stretch>
        </p:blipFill>
        <p:spPr>
          <a:xfrm>
            <a:off x="6479992" y="279600"/>
            <a:ext cx="2467483" cy="4123849"/>
          </a:xfrm>
          <a:prstGeom prst="rect">
            <a:avLst/>
          </a:prstGeom>
          <a:noFill/>
          <a:ln>
            <a:noFill/>
          </a:ln>
        </p:spPr>
      </p:pic>
      <p:sp>
        <p:nvSpPr>
          <p:cNvPr id="189" name="Google Shape;189;p28"/>
          <p:cNvSpPr txBox="1"/>
          <p:nvPr/>
        </p:nvSpPr>
        <p:spPr>
          <a:xfrm>
            <a:off x="7526525" y="4477425"/>
            <a:ext cx="11544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[3]</a:t>
            </a:r>
            <a:endParaRPr>
              <a:solidFill>
                <a:srgbClr val="FFFFFF"/>
              </a:solidFill>
              <a:latin typeface="Roboto"/>
              <a:ea typeface="Roboto"/>
              <a:cs typeface="Roboto"/>
              <a:sym typeface="Roboto"/>
            </a:endParaRPr>
          </a:p>
        </p:txBody>
      </p:sp>
      <p:pic>
        <p:nvPicPr>
          <p:cNvPr id="190" name="Google Shape;190;p28"/>
          <p:cNvPicPr preferRelativeResize="0"/>
          <p:nvPr/>
        </p:nvPicPr>
        <p:blipFill>
          <a:blip r:embed="rId4">
            <a:alphaModFix/>
          </a:blip>
          <a:stretch>
            <a:fillRect/>
          </a:stretch>
        </p:blipFill>
        <p:spPr>
          <a:xfrm>
            <a:off x="740125" y="2915900"/>
            <a:ext cx="1487550" cy="1487550"/>
          </a:xfrm>
          <a:prstGeom prst="rect">
            <a:avLst/>
          </a:prstGeom>
          <a:noFill/>
          <a:ln>
            <a:noFill/>
          </a:ln>
        </p:spPr>
      </p:pic>
      <p:sp>
        <p:nvSpPr>
          <p:cNvPr id="191" name="Google Shape;191;p28"/>
          <p:cNvSpPr txBox="1"/>
          <p:nvPr/>
        </p:nvSpPr>
        <p:spPr>
          <a:xfrm>
            <a:off x="1176700" y="4477425"/>
            <a:ext cx="6144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[4]</a:t>
            </a:r>
            <a:endParaRPr>
              <a:solidFill>
                <a:srgbClr val="FFFFFF"/>
              </a:solidFill>
              <a:latin typeface="Roboto"/>
              <a:ea typeface="Roboto"/>
              <a:cs typeface="Roboto"/>
              <a:sym typeface="Roboto"/>
            </a:endParaRPr>
          </a:p>
        </p:txBody>
      </p:sp>
      <p:sp>
        <p:nvSpPr>
          <p:cNvPr id="192" name="Google Shape;192;p28"/>
          <p:cNvSpPr txBox="1"/>
          <p:nvPr/>
        </p:nvSpPr>
        <p:spPr>
          <a:xfrm>
            <a:off x="3031300" y="3146200"/>
            <a:ext cx="1740900" cy="10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9D9D9"/>
                </a:solidFill>
                <a:latin typeface="Roboto"/>
                <a:ea typeface="Roboto"/>
                <a:cs typeface="Roboto"/>
                <a:sym typeface="Roboto"/>
              </a:rPr>
              <a:t>[drawing of test]</a:t>
            </a:r>
            <a:endParaRPr>
              <a:solidFill>
                <a:srgbClr val="D9D9D9"/>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Experimentation</a:t>
            </a:r>
            <a:endParaRPr>
              <a:solidFill>
                <a:srgbClr val="FFFFFF"/>
              </a:solidFill>
            </a:endParaRPr>
          </a:p>
          <a:p>
            <a:pPr indent="0" lvl="0" marL="0" rtl="0" algn="l">
              <a:spcBef>
                <a:spcPts val="0"/>
              </a:spcBef>
              <a:spcAft>
                <a:spcPts val="0"/>
              </a:spcAft>
              <a:buNone/>
            </a:pPr>
            <a:r>
              <a:t/>
            </a:r>
            <a:endParaRPr/>
          </a:p>
        </p:txBody>
      </p:sp>
      <p:graphicFrame>
        <p:nvGraphicFramePr>
          <p:cNvPr id="198" name="Google Shape;198;p29"/>
          <p:cNvGraphicFramePr/>
          <p:nvPr/>
        </p:nvGraphicFramePr>
        <p:xfrm>
          <a:off x="950976" y="1291125"/>
          <a:ext cx="3000000" cy="3000000"/>
        </p:xfrm>
        <a:graphic>
          <a:graphicData uri="http://schemas.openxmlformats.org/drawingml/2006/table">
            <a:tbl>
              <a:tblPr>
                <a:noFill/>
                <a:tableStyleId>{3DB50834-CB5D-41DB-ABC9-34DC3C95DCF8}</a:tableStyleId>
              </a:tblPr>
              <a:tblGrid>
                <a:gridCol w="3804150"/>
                <a:gridCol w="3804150"/>
              </a:tblGrid>
              <a:tr h="381000">
                <a:tc>
                  <a:txBody>
                    <a:bodyPr/>
                    <a:lstStyle/>
                    <a:p>
                      <a:pPr indent="0" lvl="0" marL="0" rtl="0" algn="ctr">
                        <a:lnSpc>
                          <a:spcPct val="115000"/>
                        </a:lnSpc>
                        <a:spcBef>
                          <a:spcPts val="0"/>
                        </a:spcBef>
                        <a:spcAft>
                          <a:spcPts val="1600"/>
                        </a:spcAft>
                        <a:buNone/>
                      </a:pPr>
                      <a:r>
                        <a:rPr lang="en" sz="1800">
                          <a:solidFill>
                            <a:schemeClr val="dk1"/>
                          </a:solidFill>
                          <a:latin typeface="Roboto Light"/>
                          <a:ea typeface="Roboto Light"/>
                          <a:cs typeface="Roboto Light"/>
                          <a:sym typeface="Roboto Light"/>
                        </a:rPr>
                        <a:t>Infill Testing</a:t>
                      </a:r>
                      <a:endParaRPr/>
                    </a:p>
                  </a:txBody>
                  <a:tcPr marT="91425" marB="91425" marR="91425" marL="91425"/>
                </a:tc>
                <a:tc>
                  <a:txBody>
                    <a:bodyPr/>
                    <a:lstStyle/>
                    <a:p>
                      <a:pPr indent="0" lvl="0" marL="0" rtl="0" algn="ctr">
                        <a:spcBef>
                          <a:spcPts val="0"/>
                        </a:spcBef>
                        <a:spcAft>
                          <a:spcPts val="0"/>
                        </a:spcAft>
                        <a:buNone/>
                      </a:pPr>
                      <a:r>
                        <a:rPr lang="en" sz="1800">
                          <a:solidFill>
                            <a:schemeClr val="dk1"/>
                          </a:solidFill>
                          <a:latin typeface="Roboto Light"/>
                          <a:ea typeface="Roboto Light"/>
                          <a:cs typeface="Roboto Light"/>
                          <a:sym typeface="Roboto Light"/>
                        </a:rPr>
                        <a:t>Damage Testing</a:t>
                      </a:r>
                      <a:endParaRPr sz="1800">
                        <a:solidFill>
                          <a:schemeClr val="dk1"/>
                        </a:solidFill>
                        <a:latin typeface="Roboto Light"/>
                        <a:ea typeface="Roboto Light"/>
                        <a:cs typeface="Roboto Light"/>
                        <a:sym typeface="Roboto Light"/>
                      </a:endParaRPr>
                    </a:p>
                    <a:p>
                      <a:pPr indent="0" lvl="0" marL="0" rtl="0" algn="ctr">
                        <a:spcBef>
                          <a:spcPts val="0"/>
                        </a:spcBef>
                        <a:spcAft>
                          <a:spcPts val="0"/>
                        </a:spcAft>
                        <a:buNone/>
                      </a:pPr>
                      <a:r>
                        <a:t/>
                      </a:r>
                      <a:endParaRPr/>
                    </a:p>
                  </a:txBody>
                  <a:tcPr marT="91425" marB="91425" marR="91425" marL="91425"/>
                </a:tc>
              </a:tr>
              <a:tr h="381000">
                <a:tc>
                  <a:txBody>
                    <a:bodyPr/>
                    <a:lstStyle/>
                    <a:p>
                      <a:pPr indent="-203200" lvl="1" marL="228600" rtl="0" algn="l">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Parts printed at 20%, 50%, 75%, 100%</a:t>
                      </a:r>
                      <a:endParaRPr>
                        <a:solidFill>
                          <a:schemeClr val="dk1"/>
                        </a:solidFill>
                        <a:latin typeface="Roboto Light"/>
                        <a:ea typeface="Roboto Light"/>
                        <a:cs typeface="Roboto Light"/>
                        <a:sym typeface="Roboto Light"/>
                      </a:endParaRPr>
                    </a:p>
                    <a:p>
                      <a:pPr indent="-209550" lvl="2" marL="457200" rtl="0" algn="l">
                        <a:lnSpc>
                          <a:spcPct val="115000"/>
                        </a:lnSpc>
                        <a:spcBef>
                          <a:spcPts val="0"/>
                        </a:spcBef>
                        <a:spcAft>
                          <a:spcPts val="0"/>
                        </a:spcAft>
                        <a:buClr>
                          <a:schemeClr val="dk1"/>
                        </a:buClr>
                        <a:buSzPts val="1500"/>
                        <a:buFont typeface="Roboto Light"/>
                        <a:buChar char="■"/>
                      </a:pPr>
                      <a:r>
                        <a:rPr lang="en" sz="1200">
                          <a:solidFill>
                            <a:schemeClr val="dk1"/>
                          </a:solidFill>
                          <a:latin typeface="Roboto Light"/>
                          <a:ea typeface="Roboto Light"/>
                          <a:cs typeface="Roboto Light"/>
                          <a:sym typeface="Roboto Light"/>
                        </a:rPr>
                        <a:t>6 parts printed with specified infill (Control)</a:t>
                      </a:r>
                      <a:endParaRPr sz="1500">
                        <a:solidFill>
                          <a:schemeClr val="dk1"/>
                        </a:solidFill>
                        <a:latin typeface="Roboto Light"/>
                        <a:ea typeface="Roboto Light"/>
                        <a:cs typeface="Roboto Light"/>
                        <a:sym typeface="Roboto Light"/>
                      </a:endParaRPr>
                    </a:p>
                    <a:p>
                      <a:pPr indent="-209550" lvl="2" marL="457200" rtl="0" algn="l">
                        <a:lnSpc>
                          <a:spcPct val="115000"/>
                        </a:lnSpc>
                        <a:spcBef>
                          <a:spcPts val="0"/>
                        </a:spcBef>
                        <a:spcAft>
                          <a:spcPts val="0"/>
                        </a:spcAft>
                        <a:buClr>
                          <a:schemeClr val="dk1"/>
                        </a:buClr>
                        <a:buSzPts val="1500"/>
                        <a:buFont typeface="Roboto Light"/>
                        <a:buChar char="■"/>
                      </a:pPr>
                      <a:r>
                        <a:rPr lang="en" sz="1200">
                          <a:solidFill>
                            <a:schemeClr val="dk1"/>
                          </a:solidFill>
                          <a:latin typeface="Roboto Light"/>
                          <a:ea typeface="Roboto Light"/>
                          <a:cs typeface="Roboto Light"/>
                          <a:sym typeface="Roboto Light"/>
                        </a:rPr>
                        <a:t>6 parts printed with repairs done with conformal printing</a:t>
                      </a:r>
                      <a:endParaRPr sz="1200">
                        <a:solidFill>
                          <a:schemeClr val="dk1"/>
                        </a:solidFill>
                        <a:latin typeface="Roboto Light"/>
                        <a:ea typeface="Roboto Light"/>
                        <a:cs typeface="Roboto Light"/>
                        <a:sym typeface="Roboto Light"/>
                      </a:endParaRPr>
                    </a:p>
                    <a:p>
                      <a:pPr indent="-203200" lvl="1" marL="228600" rtl="0" algn="l">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Used to determine the best balance of strength with print time</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a:txBody>
                  <a:tcPr marT="91425" marB="91425" marR="91425" marL="91425"/>
                </a:tc>
                <a:tc>
                  <a:txBody>
                    <a:bodyPr/>
                    <a:lstStyle/>
                    <a:p>
                      <a:pPr indent="-203200" lvl="1" marL="228600" rtl="0" algn="l">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Parts printed at infill determined from Infill Testing</a:t>
                      </a:r>
                      <a:endParaRPr>
                        <a:solidFill>
                          <a:schemeClr val="dk1"/>
                        </a:solidFill>
                        <a:latin typeface="Roboto Light"/>
                        <a:ea typeface="Roboto Light"/>
                        <a:cs typeface="Roboto Light"/>
                        <a:sym typeface="Roboto Light"/>
                      </a:endParaRPr>
                    </a:p>
                    <a:p>
                      <a:pPr indent="-190500" lvl="2" marL="457200" rtl="0" algn="l">
                        <a:lnSpc>
                          <a:spcPct val="115000"/>
                        </a:lnSpc>
                        <a:spcBef>
                          <a:spcPts val="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6 control Parts</a:t>
                      </a:r>
                      <a:endParaRPr sz="1200">
                        <a:solidFill>
                          <a:schemeClr val="dk1"/>
                        </a:solidFill>
                        <a:latin typeface="Roboto Light"/>
                        <a:ea typeface="Roboto Light"/>
                        <a:cs typeface="Roboto Light"/>
                        <a:sym typeface="Roboto Light"/>
                      </a:endParaRPr>
                    </a:p>
                    <a:p>
                      <a:pPr indent="-190500" lvl="2" marL="457200" rtl="0" algn="l">
                        <a:lnSpc>
                          <a:spcPct val="115000"/>
                        </a:lnSpc>
                        <a:spcBef>
                          <a:spcPts val="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4 damaged geometries</a:t>
                      </a:r>
                      <a:endParaRPr sz="1200">
                        <a:solidFill>
                          <a:schemeClr val="dk1"/>
                        </a:solidFill>
                        <a:latin typeface="Roboto Light"/>
                        <a:ea typeface="Roboto Light"/>
                        <a:cs typeface="Roboto Light"/>
                        <a:sym typeface="Roboto Light"/>
                      </a:endParaRPr>
                    </a:p>
                    <a:p>
                      <a:pPr indent="-304800" lvl="3" marL="731520" rtl="0" algn="l">
                        <a:lnSpc>
                          <a:spcPct val="115000"/>
                        </a:lnSpc>
                        <a:spcBef>
                          <a:spcPts val="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6 Parts with unrepaired damaged geometry</a:t>
                      </a:r>
                      <a:endParaRPr sz="1200">
                        <a:solidFill>
                          <a:schemeClr val="dk1"/>
                        </a:solidFill>
                        <a:latin typeface="Roboto Light"/>
                        <a:ea typeface="Roboto Light"/>
                        <a:cs typeface="Roboto Light"/>
                        <a:sym typeface="Roboto Light"/>
                      </a:endParaRPr>
                    </a:p>
                    <a:p>
                      <a:pPr indent="-304800" lvl="3" marL="731520" rtl="0" algn="l">
                        <a:lnSpc>
                          <a:spcPct val="115000"/>
                        </a:lnSpc>
                        <a:spcBef>
                          <a:spcPts val="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12 Parts with repaired damaged geometry</a:t>
                      </a:r>
                      <a:endParaRPr sz="1200">
                        <a:solidFill>
                          <a:schemeClr val="dk1"/>
                        </a:solidFill>
                        <a:latin typeface="Roboto Light"/>
                        <a:ea typeface="Roboto Light"/>
                        <a:cs typeface="Roboto Light"/>
                        <a:sym typeface="Roboto Light"/>
                      </a:endParaRPr>
                    </a:p>
                    <a:p>
                      <a:pPr indent="-203200" lvl="1" marL="228600" rtl="0" algn="l">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Upper and lower bound of ultimate strength from control and unrepaired parts </a:t>
                      </a:r>
                      <a:endParaRPr>
                        <a:solidFill>
                          <a:schemeClr val="dk1"/>
                        </a:solidFill>
                        <a:latin typeface="Roboto Light"/>
                        <a:ea typeface="Roboto Light"/>
                        <a:cs typeface="Roboto Light"/>
                        <a:sym typeface="Roboto Light"/>
                      </a:endParaRPr>
                    </a:p>
                  </a:txBody>
                  <a:tcPr marT="91425" marB="91425" marR="91425" marL="91425"/>
                </a:tc>
              </a:tr>
              <a:tr h="430700">
                <a:tc>
                  <a:txBody>
                    <a:bodyPr/>
                    <a:lstStyle/>
                    <a:p>
                      <a:pPr indent="-114300" lvl="0" marL="228600" rtl="0" algn="ctr">
                        <a:lnSpc>
                          <a:spcPct val="100000"/>
                        </a:lnSpc>
                        <a:spcBef>
                          <a:spcPts val="0"/>
                        </a:spcBef>
                        <a:spcAft>
                          <a:spcPts val="1600"/>
                        </a:spcAft>
                        <a:buNone/>
                      </a:pPr>
                      <a:r>
                        <a:rPr lang="en">
                          <a:solidFill>
                            <a:schemeClr val="dk1"/>
                          </a:solidFill>
                          <a:latin typeface="Roboto Light"/>
                          <a:ea typeface="Roboto Light"/>
                          <a:cs typeface="Roboto Light"/>
                          <a:sym typeface="Roboto Light"/>
                        </a:rPr>
                        <a:t>48 Samples</a:t>
                      </a:r>
                      <a:endParaRPr>
                        <a:solidFill>
                          <a:schemeClr val="dk1"/>
                        </a:solidFill>
                        <a:latin typeface="Roboto Light"/>
                        <a:ea typeface="Roboto Light"/>
                        <a:cs typeface="Roboto Light"/>
                        <a:sym typeface="Roboto Light"/>
                      </a:endParaRPr>
                    </a:p>
                  </a:txBody>
                  <a:tcPr marT="91425" marB="91425" marR="91425" marL="91425"/>
                </a:tc>
                <a:tc>
                  <a:txBody>
                    <a:bodyPr/>
                    <a:lstStyle/>
                    <a:p>
                      <a:pPr indent="-114300" lvl="0" marL="228600" rtl="0" algn="ctr">
                        <a:lnSpc>
                          <a:spcPct val="100000"/>
                        </a:lnSpc>
                        <a:spcBef>
                          <a:spcPts val="0"/>
                        </a:spcBef>
                        <a:spcAft>
                          <a:spcPts val="0"/>
                        </a:spcAft>
                        <a:buNone/>
                      </a:pPr>
                      <a:r>
                        <a:rPr lang="en">
                          <a:solidFill>
                            <a:schemeClr val="dk1"/>
                          </a:solidFill>
                          <a:latin typeface="Roboto Light"/>
                          <a:ea typeface="Roboto Light"/>
                          <a:cs typeface="Roboto Light"/>
                          <a:sym typeface="Roboto Light"/>
                        </a:rPr>
                        <a:t>78 Samples</a:t>
                      </a:r>
                      <a:endParaRPr>
                        <a:solidFill>
                          <a:schemeClr val="dk1"/>
                        </a:solidFill>
                        <a:latin typeface="Roboto Light"/>
                        <a:ea typeface="Roboto Light"/>
                        <a:cs typeface="Roboto Light"/>
                        <a:sym typeface="Roboto Light"/>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Goals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nvSpPr>
        <p:spPr>
          <a:xfrm>
            <a:off x="256825" y="2268888"/>
            <a:ext cx="13956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Roboto Light"/>
                <a:ea typeface="Roboto Light"/>
                <a:cs typeface="Roboto Light"/>
                <a:sym typeface="Roboto Light"/>
              </a:rPr>
              <a:t>Moving Forward: Goals &amp; Project Timeline</a:t>
            </a:r>
            <a:endParaRPr sz="1300">
              <a:solidFill>
                <a:srgbClr val="FFFFFF"/>
              </a:solidFill>
              <a:latin typeface="Roboto Light"/>
              <a:ea typeface="Roboto Light"/>
              <a:cs typeface="Roboto Light"/>
              <a:sym typeface="Roboto Light"/>
            </a:endParaRPr>
          </a:p>
        </p:txBody>
      </p:sp>
      <p:sp>
        <p:nvSpPr>
          <p:cNvPr id="209" name="Google Shape;209;p31"/>
          <p:cNvSpPr/>
          <p:nvPr/>
        </p:nvSpPr>
        <p:spPr>
          <a:xfrm>
            <a:off x="2009001" y="609250"/>
            <a:ext cx="6881549" cy="4291574"/>
          </a:xfrm>
          <a:prstGeom prst="rect">
            <a:avLst/>
          </a:prstGeom>
          <a:no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 name="Shape 59"/>
        <p:cNvGrpSpPr/>
        <p:nvPr/>
      </p:nvGrpSpPr>
      <p:grpSpPr>
        <a:xfrm>
          <a:off x="0" y="0"/>
          <a:ext cx="0" cy="0"/>
          <a:chOff x="0" y="0"/>
          <a:chExt cx="0" cy="0"/>
        </a:xfrm>
      </p:grpSpPr>
      <p:sp>
        <p:nvSpPr>
          <p:cNvPr id="60" name="Google Shape;60;p1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61" name="Google Shape;61;p1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2" name="Google Shape;62;p1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In Situ Conformal 3d Printing For Targeted Repairs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Applications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We Will Do Good</a:t>
            </a:r>
            <a:endParaRPr/>
          </a:p>
        </p:txBody>
      </p:sp>
      <p:sp>
        <p:nvSpPr>
          <p:cNvPr id="220" name="Google Shape;220;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Applications in the healthcare industry</a:t>
            </a:r>
            <a:endParaRPr sz="1500"/>
          </a:p>
          <a:p>
            <a:pPr indent="-323850" lvl="1" marL="914400" rtl="0" algn="l">
              <a:lnSpc>
                <a:spcPct val="115000"/>
              </a:lnSpc>
              <a:spcBef>
                <a:spcPts val="0"/>
              </a:spcBef>
              <a:spcAft>
                <a:spcPts val="0"/>
              </a:spcAft>
              <a:buSzPts val="1500"/>
              <a:buChar char="○"/>
            </a:pPr>
            <a:r>
              <a:rPr lang="en" sz="1500"/>
              <a:t>3D printing can be used to repair bone defects [5]</a:t>
            </a:r>
            <a:endParaRPr sz="1500"/>
          </a:p>
          <a:p>
            <a:pPr indent="-323850" lvl="1" marL="914400" rtl="0" algn="l">
              <a:lnSpc>
                <a:spcPct val="115000"/>
              </a:lnSpc>
              <a:spcBef>
                <a:spcPts val="0"/>
              </a:spcBef>
              <a:spcAft>
                <a:spcPts val="0"/>
              </a:spcAft>
              <a:buSzPts val="1500"/>
              <a:buChar char="○"/>
            </a:pPr>
            <a:r>
              <a:rPr lang="en" sz="1500"/>
              <a:t>FDM can be used to print scaffolds for bone and tissue regeneration [5]</a:t>
            </a:r>
            <a:endParaRPr sz="1500"/>
          </a:p>
          <a:p>
            <a:pPr indent="-323850" lvl="0" marL="457200" rtl="0" algn="l">
              <a:lnSpc>
                <a:spcPct val="115000"/>
              </a:lnSpc>
              <a:spcBef>
                <a:spcPts val="0"/>
              </a:spcBef>
              <a:spcAft>
                <a:spcPts val="0"/>
              </a:spcAft>
              <a:buSzPts val="1500"/>
              <a:buChar char="●"/>
            </a:pPr>
            <a:r>
              <a:rPr lang="en" sz="1500"/>
              <a:t>Applications in education and public relations</a:t>
            </a:r>
            <a:endParaRPr sz="1500"/>
          </a:p>
          <a:p>
            <a:pPr indent="-323850" lvl="1" marL="914400" rtl="0" algn="l">
              <a:lnSpc>
                <a:spcPct val="115000"/>
              </a:lnSpc>
              <a:spcBef>
                <a:spcPts val="0"/>
              </a:spcBef>
              <a:spcAft>
                <a:spcPts val="0"/>
              </a:spcAft>
              <a:buSzPts val="1500"/>
              <a:buChar char="○"/>
            </a:pPr>
            <a:r>
              <a:rPr lang="en" sz="1500"/>
              <a:t>Conformal printing could be used to repair parts for experiments on the ISS that are damaged </a:t>
            </a:r>
            <a:endParaRPr sz="1500"/>
          </a:p>
          <a:p>
            <a:pPr indent="-323850" lvl="1" marL="914400" rtl="0" algn="l">
              <a:lnSpc>
                <a:spcPct val="115000"/>
              </a:lnSpc>
              <a:spcBef>
                <a:spcPts val="0"/>
              </a:spcBef>
              <a:spcAft>
                <a:spcPts val="0"/>
              </a:spcAft>
              <a:buSzPts val="1500"/>
              <a:buChar char="○"/>
            </a:pPr>
            <a:r>
              <a:rPr lang="en" sz="1500"/>
              <a:t>Many of these projects are designed by students and used to educate the public [6]</a:t>
            </a:r>
            <a:endParaRPr sz="1500"/>
          </a:p>
          <a:p>
            <a:pPr indent="0" lvl="0" marL="0" rtl="0" algn="l">
              <a:lnSpc>
                <a:spcPct val="100000"/>
              </a:lnSpc>
              <a:spcBef>
                <a:spcPts val="1600"/>
              </a:spcBef>
              <a:spcAft>
                <a:spcPts val="1600"/>
              </a:spcAft>
              <a:buNone/>
            </a:pPr>
            <a:r>
              <a:t/>
            </a:r>
            <a:endParaRPr sz="1300"/>
          </a:p>
        </p:txBody>
      </p:sp>
      <p:pic>
        <p:nvPicPr>
          <p:cNvPr id="221" name="Google Shape;221;p33"/>
          <p:cNvPicPr preferRelativeResize="0"/>
          <p:nvPr/>
        </p:nvPicPr>
        <p:blipFill>
          <a:blip r:embed="rId3">
            <a:alphaModFix/>
          </a:blip>
          <a:stretch>
            <a:fillRect/>
          </a:stretch>
        </p:blipFill>
        <p:spPr>
          <a:xfrm>
            <a:off x="818363" y="3333113"/>
            <a:ext cx="3095625" cy="1095375"/>
          </a:xfrm>
          <a:prstGeom prst="rect">
            <a:avLst/>
          </a:prstGeom>
          <a:noFill/>
          <a:ln>
            <a:noFill/>
          </a:ln>
        </p:spPr>
      </p:pic>
      <p:sp>
        <p:nvSpPr>
          <p:cNvPr id="222" name="Google Shape;222;p33"/>
          <p:cNvSpPr txBox="1"/>
          <p:nvPr/>
        </p:nvSpPr>
        <p:spPr>
          <a:xfrm>
            <a:off x="711700" y="4568875"/>
            <a:ext cx="33090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3D printed scaffold inserted into bone defect </a:t>
            </a:r>
            <a:endParaRPr sz="1200">
              <a:solidFill>
                <a:srgbClr val="FFFFFF"/>
              </a:solidFill>
              <a:latin typeface="Roboto"/>
              <a:ea typeface="Roboto"/>
              <a:cs typeface="Roboto"/>
              <a:sym typeface="Roboto"/>
            </a:endParaRPr>
          </a:p>
          <a:p>
            <a:pPr indent="0" lvl="0" marL="0" rtl="0" algn="ctr">
              <a:spcBef>
                <a:spcPts val="0"/>
              </a:spcBef>
              <a:spcAft>
                <a:spcPts val="0"/>
              </a:spcAft>
              <a:buNone/>
            </a:pPr>
            <a:r>
              <a:rPr lang="en" sz="1200">
                <a:solidFill>
                  <a:srgbClr val="FFFFFF"/>
                </a:solidFill>
                <a:latin typeface="Roboto"/>
                <a:ea typeface="Roboto"/>
                <a:cs typeface="Roboto"/>
                <a:sym typeface="Roboto"/>
              </a:rPr>
              <a:t>[5]</a:t>
            </a:r>
            <a:endParaRPr sz="1200">
              <a:solidFill>
                <a:srgbClr val="FFFFFF"/>
              </a:solidFill>
              <a:latin typeface="Roboto"/>
              <a:ea typeface="Roboto"/>
              <a:cs typeface="Roboto"/>
              <a:sym typeface="Roboto"/>
            </a:endParaRPr>
          </a:p>
        </p:txBody>
      </p:sp>
      <p:pic>
        <p:nvPicPr>
          <p:cNvPr id="223" name="Google Shape;223;p33"/>
          <p:cNvPicPr preferRelativeResize="0"/>
          <p:nvPr/>
        </p:nvPicPr>
        <p:blipFill>
          <a:blip r:embed="rId4">
            <a:alphaModFix/>
          </a:blip>
          <a:stretch>
            <a:fillRect/>
          </a:stretch>
        </p:blipFill>
        <p:spPr>
          <a:xfrm>
            <a:off x="5283926" y="3260551"/>
            <a:ext cx="2192263" cy="1240500"/>
          </a:xfrm>
          <a:prstGeom prst="rect">
            <a:avLst/>
          </a:prstGeom>
          <a:noFill/>
          <a:ln>
            <a:noFill/>
          </a:ln>
        </p:spPr>
      </p:pic>
      <p:sp>
        <p:nvSpPr>
          <p:cNvPr id="224" name="Google Shape;224;p33"/>
          <p:cNvSpPr txBox="1"/>
          <p:nvPr/>
        </p:nvSpPr>
        <p:spPr>
          <a:xfrm>
            <a:off x="4323600" y="4601125"/>
            <a:ext cx="4550100" cy="3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Plastic foot restraint on ISS, designed by high schooler students</a:t>
            </a:r>
            <a:endParaRPr sz="1200">
              <a:solidFill>
                <a:srgbClr val="FFFFFF"/>
              </a:solidFill>
              <a:latin typeface="Roboto"/>
              <a:ea typeface="Roboto"/>
              <a:cs typeface="Roboto"/>
              <a:sym typeface="Roboto"/>
            </a:endParaRPr>
          </a:p>
          <a:p>
            <a:pPr indent="0" lvl="0" marL="0" rtl="0" algn="ctr">
              <a:spcBef>
                <a:spcPts val="0"/>
              </a:spcBef>
              <a:spcAft>
                <a:spcPts val="0"/>
              </a:spcAft>
              <a:buNone/>
            </a:pPr>
            <a:r>
              <a:rPr lang="en" sz="1200">
                <a:solidFill>
                  <a:srgbClr val="FFFFFF"/>
                </a:solidFill>
                <a:latin typeface="Roboto"/>
                <a:ea typeface="Roboto"/>
                <a:cs typeface="Roboto"/>
                <a:sym typeface="Roboto"/>
              </a:rPr>
              <a:t>[6]</a:t>
            </a:r>
            <a:endParaRPr sz="1200">
              <a:solidFill>
                <a:srgbClr val="FFFFFF"/>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8" name="Shape 228"/>
        <p:cNvGrpSpPr/>
        <p:nvPr/>
      </p:nvGrpSpPr>
      <p:grpSpPr>
        <a:xfrm>
          <a:off x="0" y="0"/>
          <a:ext cx="0" cy="0"/>
          <a:chOff x="0" y="0"/>
          <a:chExt cx="0" cy="0"/>
        </a:xfrm>
      </p:grpSpPr>
      <p:sp>
        <p:nvSpPr>
          <p:cNvPr id="229" name="Google Shape;229;p3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35" name="Google Shape;235;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Light"/>
              <a:buAutoNum type="arabicPeriod"/>
            </a:pPr>
            <a:r>
              <a:rPr lang="en">
                <a:latin typeface="Roboto Light"/>
                <a:ea typeface="Roboto Light"/>
                <a:cs typeface="Roboto Light"/>
                <a:sym typeface="Roboto Light"/>
              </a:rPr>
              <a:t>Identified </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AutoNum type="arabicPeriod"/>
            </a:pPr>
            <a:r>
              <a:rPr lang="en">
                <a:latin typeface="Roboto Light"/>
                <a:ea typeface="Roboto Light"/>
                <a:cs typeface="Roboto Light"/>
                <a:sym typeface="Roboto Light"/>
              </a:rPr>
              <a:t>Created a feasible timeline for the future</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AutoNum type="arabicPeriod"/>
            </a:pPr>
            <a:r>
              <a:rPr lang="en">
                <a:latin typeface="Roboto Light"/>
                <a:ea typeface="Roboto Light"/>
                <a:cs typeface="Roboto Light"/>
                <a:sym typeface="Roboto Light"/>
              </a:rPr>
              <a:t>Completed important milestones</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AutoNum type="arabicPeriod"/>
            </a:pPr>
            <a:r>
              <a:rPr lang="en">
                <a:latin typeface="Roboto Light"/>
                <a:ea typeface="Roboto Light"/>
                <a:cs typeface="Roboto Light"/>
                <a:sym typeface="Roboto Light"/>
              </a:rPr>
              <a:t>Preparing for data collection and analysis</a:t>
            </a:r>
            <a:endParaRPr>
              <a:latin typeface="Roboto Light"/>
              <a:ea typeface="Roboto Light"/>
              <a:cs typeface="Roboto Light"/>
              <a:sym typeface="Roboto Light"/>
            </a:endParaRPr>
          </a:p>
          <a:p>
            <a:pPr indent="-342900" lvl="0" marL="457200" rtl="0" algn="l">
              <a:spcBef>
                <a:spcPts val="0"/>
              </a:spcBef>
              <a:spcAft>
                <a:spcPts val="0"/>
              </a:spcAft>
              <a:buSzPts val="1800"/>
              <a:buAutoNum type="arabicPeriod"/>
            </a:pPr>
            <a:r>
              <a:rPr lang="en">
                <a:latin typeface="Roboto Light"/>
                <a:ea typeface="Roboto Light"/>
                <a:cs typeface="Roboto Light"/>
                <a:sym typeface="Roboto Light"/>
              </a:rPr>
              <a:t>Despite COVID-19 setbacks we are </a:t>
            </a:r>
            <a:r>
              <a:rPr b="1" lang="en"/>
              <a:t>moving forward!</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Citations</a:t>
            </a:r>
            <a:endParaRPr/>
          </a:p>
        </p:txBody>
      </p:sp>
      <p:sp>
        <p:nvSpPr>
          <p:cNvPr id="241" name="Google Shape;241;p36"/>
          <p:cNvSpPr txBox="1"/>
          <p:nvPr>
            <p:ph idx="1" type="body"/>
          </p:nvPr>
        </p:nvSpPr>
        <p:spPr>
          <a:xfrm>
            <a:off x="112950" y="1017725"/>
            <a:ext cx="8918100" cy="3821100"/>
          </a:xfrm>
          <a:prstGeom prst="rect">
            <a:avLst/>
          </a:prstGeom>
        </p:spPr>
        <p:txBody>
          <a:bodyPr anchorCtr="0" anchor="t" bIns="91425" lIns="91425" spcFirstLastPara="1" rIns="91425" wrap="square" tIns="91425">
            <a:noAutofit/>
          </a:bodyPr>
          <a:lstStyle/>
          <a:p>
            <a:pPr indent="0" lvl="0" marL="0" marR="50800" rtl="0" algn="l">
              <a:lnSpc>
                <a:spcPct val="100000"/>
              </a:lnSpc>
              <a:spcBef>
                <a:spcPts val="0"/>
              </a:spcBef>
              <a:spcAft>
                <a:spcPts val="0"/>
              </a:spcAft>
              <a:buNone/>
            </a:pPr>
            <a:r>
              <a:rPr lang="en" sz="1200">
                <a:solidFill>
                  <a:srgbClr val="FFFFFF"/>
                </a:solidFill>
              </a:rPr>
              <a:t>[actual 1 image] </a:t>
            </a:r>
            <a:r>
              <a:rPr lang="en" sz="1100">
                <a:solidFill>
                  <a:schemeClr val="dk1"/>
                </a:solidFill>
                <a:latin typeface="Arial"/>
                <a:ea typeface="Arial"/>
                <a:cs typeface="Arial"/>
                <a:sym typeface="Arial"/>
              </a:rPr>
              <a:t>“| AsphaltPro Magazine | How to Crack Seal Right, Step By Step,” AsphaltPro Magazine. https://theasphaltpro.com/articles/crack-seal-right-step-step/ (accessed Oct. 27, 2020).</a:t>
            </a:r>
            <a:endParaRPr sz="1100">
              <a:solidFill>
                <a:schemeClr val="dk1"/>
              </a:solidFill>
              <a:latin typeface="Arial"/>
              <a:ea typeface="Arial"/>
              <a:cs typeface="Arial"/>
              <a:sym typeface="Arial"/>
            </a:endParaRPr>
          </a:p>
          <a:p>
            <a:pPr indent="0" lvl="0" marL="0" marR="50800" rtl="0" algn="l">
              <a:lnSpc>
                <a:spcPct val="100000"/>
              </a:lnSpc>
              <a:spcBef>
                <a:spcPts val="0"/>
              </a:spcBef>
              <a:spcAft>
                <a:spcPts val="0"/>
              </a:spcAft>
              <a:buNone/>
            </a:pPr>
            <a:r>
              <a:t/>
            </a:r>
            <a:endParaRPr sz="1100">
              <a:solidFill>
                <a:schemeClr val="dk1"/>
              </a:solidFill>
              <a:latin typeface="Arial"/>
              <a:ea typeface="Arial"/>
              <a:cs typeface="Arial"/>
              <a:sym typeface="Arial"/>
            </a:endParaRPr>
          </a:p>
          <a:p>
            <a:pPr indent="0" lvl="0" marL="0" marR="50800" rtl="0" algn="l">
              <a:lnSpc>
                <a:spcPct val="100000"/>
              </a:lnSpc>
              <a:spcBef>
                <a:spcPts val="0"/>
              </a:spcBef>
              <a:spcAft>
                <a:spcPts val="0"/>
              </a:spcAft>
              <a:buNone/>
            </a:pPr>
            <a:r>
              <a:rPr lang="en" sz="1200">
                <a:solidFill>
                  <a:srgbClr val="FFFFFF"/>
                </a:solidFill>
              </a:rPr>
              <a:t>[1] </a:t>
            </a:r>
            <a:r>
              <a:rPr lang="en" sz="1100">
                <a:solidFill>
                  <a:srgbClr val="FFFFFF"/>
                </a:solidFill>
                <a:latin typeface="Arial"/>
                <a:ea typeface="Arial"/>
                <a:cs typeface="Arial"/>
                <a:sym typeface="Arial"/>
              </a:rPr>
              <a:t> A. J. Pinkerton, W. Wang, and L. Li, “Component repair using laser direct metal deposition,” </a:t>
            </a:r>
            <a:r>
              <a:rPr i="1" lang="en" sz="1100">
                <a:solidFill>
                  <a:srgbClr val="FFFFFF"/>
                </a:solidFill>
                <a:latin typeface="Arial"/>
                <a:ea typeface="Arial"/>
                <a:cs typeface="Arial"/>
                <a:sym typeface="Arial"/>
              </a:rPr>
              <a:t>Proceedings of the Institution of Mechanical Engineers, Part B: Journal of Engineering Manufacture</a:t>
            </a:r>
            <a:r>
              <a:rPr lang="en" sz="1100">
                <a:solidFill>
                  <a:srgbClr val="FFFFFF"/>
                </a:solidFill>
                <a:latin typeface="Arial"/>
                <a:ea typeface="Arial"/>
                <a:cs typeface="Arial"/>
                <a:sym typeface="Arial"/>
              </a:rPr>
              <a:t>, vol. 222, no. 7, pp. 827–836, Jul. 2008, doi:</a:t>
            </a:r>
            <a:r>
              <a:rPr lang="en" sz="1100">
                <a:solidFill>
                  <a:srgbClr val="FFFFFF"/>
                </a:solidFill>
                <a:uFill>
                  <a:noFill/>
                </a:uFill>
                <a:latin typeface="Arial"/>
                <a:ea typeface="Arial"/>
                <a:cs typeface="Arial"/>
                <a:sym typeface="Arial"/>
                <a:hlinkClick r:id="rId3">
                  <a:extLst>
                    <a:ext uri="{A12FA001-AC4F-418D-AE19-62706E023703}">
                      <ahyp:hlinkClr val="tx"/>
                    </a:ext>
                  </a:extLst>
                </a:hlinkClick>
              </a:rPr>
              <a:t> </a:t>
            </a:r>
            <a:r>
              <a:rPr lang="en" sz="1100" u="sng">
                <a:solidFill>
                  <a:srgbClr val="FFFFFF"/>
                </a:solidFill>
                <a:latin typeface="Arial"/>
                <a:ea typeface="Arial"/>
                <a:cs typeface="Arial"/>
                <a:sym typeface="Arial"/>
                <a:hlinkClick r:id="rId4">
                  <a:extLst>
                    <a:ext uri="{A12FA001-AC4F-418D-AE19-62706E023703}">
                      <ahyp:hlinkClr val="tx"/>
                    </a:ext>
                  </a:extLst>
                </a:hlinkClick>
              </a:rPr>
              <a:t>10.1243/09544054JEM1008</a:t>
            </a:r>
            <a:r>
              <a:rPr lang="en" sz="1100">
                <a:solidFill>
                  <a:srgbClr val="FFFFFF"/>
                </a:solidFill>
                <a:latin typeface="Arial"/>
                <a:ea typeface="Arial"/>
                <a:cs typeface="Arial"/>
                <a:sym typeface="Arial"/>
              </a:rPr>
              <a:t>.</a:t>
            </a:r>
            <a:endParaRPr sz="1100">
              <a:solidFill>
                <a:srgbClr val="FFFFFF"/>
              </a:solidFill>
              <a:latin typeface="Arial"/>
              <a:ea typeface="Arial"/>
              <a:cs typeface="Arial"/>
              <a:sym typeface="Arial"/>
            </a:endParaRPr>
          </a:p>
          <a:p>
            <a:pPr indent="0" lvl="0" marL="0" marR="50800" rtl="0" algn="l">
              <a:lnSpc>
                <a:spcPct val="100000"/>
              </a:lnSpc>
              <a:spcBef>
                <a:spcPts val="0"/>
              </a:spcBef>
              <a:spcAft>
                <a:spcPts val="0"/>
              </a:spcAft>
              <a:buNone/>
            </a:pPr>
            <a:r>
              <a:t/>
            </a:r>
            <a:endParaRPr sz="1200">
              <a:solidFill>
                <a:srgbClr val="FFFFFF"/>
              </a:solidFill>
            </a:endParaRPr>
          </a:p>
          <a:p>
            <a:pPr indent="0" lvl="0" marL="0" marR="50800" rtl="0" algn="l">
              <a:lnSpc>
                <a:spcPct val="100000"/>
              </a:lnSpc>
              <a:spcBef>
                <a:spcPts val="0"/>
              </a:spcBef>
              <a:spcAft>
                <a:spcPts val="0"/>
              </a:spcAft>
              <a:buNone/>
            </a:pPr>
            <a:r>
              <a:rPr lang="en" sz="1200">
                <a:solidFill>
                  <a:srgbClr val="FFFFFF"/>
                </a:solidFill>
              </a:rPr>
              <a:t>[2] S. Yin </a:t>
            </a:r>
            <a:r>
              <a:rPr i="1" lang="en" sz="1200">
                <a:solidFill>
                  <a:srgbClr val="FFFFFF"/>
                </a:solidFill>
              </a:rPr>
              <a:t>et al.</a:t>
            </a:r>
            <a:r>
              <a:rPr lang="en" sz="1200">
                <a:solidFill>
                  <a:srgbClr val="FFFFFF"/>
                </a:solidFill>
              </a:rPr>
              <a:t>, “Cold spray additive manufacturing and repair: Fundamentals and applications,” </a:t>
            </a:r>
            <a:r>
              <a:rPr i="1" lang="en" sz="1200">
                <a:solidFill>
                  <a:srgbClr val="FFFFFF"/>
                </a:solidFill>
              </a:rPr>
              <a:t>Additive Manufacturing</a:t>
            </a:r>
            <a:r>
              <a:rPr lang="en" sz="1200">
                <a:solidFill>
                  <a:srgbClr val="FFFFFF"/>
                </a:solidFill>
              </a:rPr>
              <a:t>, vol. 21, pp. 628–650, May 2018, doi:</a:t>
            </a:r>
            <a:r>
              <a:rPr lang="en" sz="1200">
                <a:solidFill>
                  <a:srgbClr val="FFFFFF"/>
                </a:solidFill>
                <a:uFill>
                  <a:noFill/>
                </a:uFill>
                <a:hlinkClick r:id="rId5">
                  <a:extLst>
                    <a:ext uri="{A12FA001-AC4F-418D-AE19-62706E023703}">
                      <ahyp:hlinkClr val="tx"/>
                    </a:ext>
                  </a:extLst>
                </a:hlinkClick>
              </a:rPr>
              <a:t> </a:t>
            </a:r>
            <a:r>
              <a:rPr lang="en" sz="1200" u="sng">
                <a:solidFill>
                  <a:srgbClr val="FFFFFF"/>
                </a:solidFill>
                <a:hlinkClick r:id="rId6">
                  <a:extLst>
                    <a:ext uri="{A12FA001-AC4F-418D-AE19-62706E023703}">
                      <ahyp:hlinkClr val="tx"/>
                    </a:ext>
                  </a:extLst>
                </a:hlinkClick>
              </a:rPr>
              <a:t>10.1016/j.addma.2018.04.017</a:t>
            </a:r>
            <a:r>
              <a:rPr lang="en" sz="1200">
                <a:solidFill>
                  <a:srgbClr val="FFFFFF"/>
                </a:solidFill>
              </a:rPr>
              <a:t>.</a:t>
            </a:r>
            <a:endParaRPr sz="1200">
              <a:solidFill>
                <a:srgbClr val="FFFFFF"/>
              </a:solidFill>
            </a:endParaRPr>
          </a:p>
          <a:p>
            <a:pPr indent="0" lvl="0" marL="0" marR="50800" rtl="0" algn="l">
              <a:lnSpc>
                <a:spcPct val="100000"/>
              </a:lnSpc>
              <a:spcBef>
                <a:spcPts val="0"/>
              </a:spcBef>
              <a:spcAft>
                <a:spcPts val="0"/>
              </a:spcAft>
              <a:buNone/>
            </a:pPr>
            <a:r>
              <a:t/>
            </a:r>
            <a:endParaRPr sz="1200">
              <a:solidFill>
                <a:srgbClr val="FFFFFF"/>
              </a:solidFill>
            </a:endParaRPr>
          </a:p>
          <a:p>
            <a:pPr indent="0" lvl="0" marL="0" rtl="0" algn="l">
              <a:lnSpc>
                <a:spcPct val="100000"/>
              </a:lnSpc>
              <a:spcBef>
                <a:spcPts val="0"/>
              </a:spcBef>
              <a:spcAft>
                <a:spcPts val="0"/>
              </a:spcAft>
              <a:buNone/>
            </a:pPr>
            <a:r>
              <a:rPr lang="en" sz="1200"/>
              <a:t>[3]</a:t>
            </a:r>
            <a:r>
              <a:rPr lang="en" sz="1200" u="sng">
                <a:solidFill>
                  <a:schemeClr val="hlink"/>
                </a:solidFill>
                <a:hlinkClick r:id="rId7"/>
              </a:rPr>
              <a:t>https://www.amazon.com/Mophorn-Hydraulic-H-Frame-13227lbs-Plates/dp/B07WQVX5B1/ref=sr_1_2?dchild=1&amp;keywords=press&amp;qid=1601933154&amp;sr=8-2</a:t>
            </a:r>
            <a:endParaRPr sz="1200"/>
          </a:p>
          <a:p>
            <a:pPr indent="0" lvl="0" marL="0" rtl="0" algn="l">
              <a:lnSpc>
                <a:spcPct val="100000"/>
              </a:lnSpc>
              <a:spcBef>
                <a:spcPts val="1600"/>
              </a:spcBef>
              <a:spcAft>
                <a:spcPts val="0"/>
              </a:spcAft>
              <a:buNone/>
            </a:pPr>
            <a:r>
              <a:rPr lang="en" sz="1200"/>
              <a:t>[4] </a:t>
            </a:r>
            <a:r>
              <a:rPr lang="en" sz="1200" u="sng">
                <a:solidFill>
                  <a:schemeClr val="hlink"/>
                </a:solidFill>
                <a:hlinkClick r:id="rId8"/>
              </a:rPr>
              <a:t>https://www.sparkfun.com/products/14282</a:t>
            </a:r>
            <a:endParaRPr sz="1200"/>
          </a:p>
          <a:p>
            <a:pPr indent="0" lvl="0" marL="0" rtl="0" algn="l">
              <a:lnSpc>
                <a:spcPct val="100000"/>
              </a:lnSpc>
              <a:spcBef>
                <a:spcPts val="1600"/>
              </a:spcBef>
              <a:spcAft>
                <a:spcPts val="0"/>
              </a:spcAft>
              <a:buNone/>
            </a:pPr>
            <a:r>
              <a:rPr lang="en" sz="1200"/>
              <a:t>[5] L. Zhang, B. N. Johnson, and G. Yang, “Three-dimensional (3D) printed scaffold and material selection for bone repair,” Acta Materialia , 2018.</a:t>
            </a:r>
            <a:endParaRPr sz="1200"/>
          </a:p>
          <a:p>
            <a:pPr indent="0" lvl="0" marL="0" rtl="0" algn="l">
              <a:lnSpc>
                <a:spcPct val="100000"/>
              </a:lnSpc>
              <a:spcBef>
                <a:spcPts val="1600"/>
              </a:spcBef>
              <a:spcAft>
                <a:spcPts val="0"/>
              </a:spcAft>
              <a:buNone/>
            </a:pPr>
            <a:r>
              <a:rPr lang="en" sz="1200"/>
              <a:t>[6] “Student Experiments Launched to the ISS on NG-10,” Space Station Explorers, 23-Nov-2018. [Online]. Student Experiments Launched to the ISS on, Restraint. Students participating in NASA’s “High-school... More . [Accessed: 20-Oct-2020].</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3D Printed Repairs</a:t>
            </a:r>
            <a:endParaRPr/>
          </a:p>
        </p:txBody>
      </p:sp>
      <p:sp>
        <p:nvSpPr>
          <p:cNvPr id="73" name="Google Shape;73;p16"/>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Advantages of Additive Manufacturing (AM) and 3D Printing</a:t>
            </a:r>
            <a:endParaRPr/>
          </a:p>
          <a:p>
            <a:pPr indent="-317500" lvl="1" marL="914400" rtl="0" algn="l">
              <a:spcBef>
                <a:spcPts val="0"/>
              </a:spcBef>
              <a:spcAft>
                <a:spcPts val="0"/>
              </a:spcAft>
              <a:buSzPts val="1400"/>
              <a:buChar char="○"/>
            </a:pPr>
            <a:r>
              <a:rPr lang="en"/>
              <a:t>Precise material deposition</a:t>
            </a:r>
            <a:endParaRPr/>
          </a:p>
          <a:p>
            <a:pPr indent="-317500" lvl="1" marL="914400" rtl="0" algn="l">
              <a:spcBef>
                <a:spcPts val="0"/>
              </a:spcBef>
              <a:spcAft>
                <a:spcPts val="0"/>
              </a:spcAft>
              <a:buSzPts val="1400"/>
              <a:buChar char="○"/>
            </a:pPr>
            <a:r>
              <a:rPr lang="en"/>
              <a:t>Create complex geometric shapes</a:t>
            </a:r>
            <a:endParaRPr/>
          </a:p>
          <a:p>
            <a:pPr indent="-317500" lvl="1" marL="914400" rtl="0" algn="l">
              <a:spcBef>
                <a:spcPts val="0"/>
              </a:spcBef>
              <a:spcAft>
                <a:spcPts val="0"/>
              </a:spcAft>
              <a:buSzPts val="1400"/>
              <a:buChar char="○"/>
            </a:pPr>
            <a:r>
              <a:rPr lang="en"/>
              <a:t>Quick prototyping</a:t>
            </a:r>
            <a:endParaRPr/>
          </a:p>
          <a:p>
            <a:pPr indent="-317500" lvl="1" marL="914400" rtl="0" algn="l">
              <a:spcBef>
                <a:spcPts val="0"/>
              </a:spcBef>
              <a:spcAft>
                <a:spcPts val="0"/>
              </a:spcAft>
              <a:buSzPts val="1400"/>
              <a:buChar char="○"/>
            </a:pPr>
            <a:r>
              <a:rPr lang="en"/>
              <a:t>Applications to medical implants</a:t>
            </a:r>
            <a:endParaRPr/>
          </a:p>
        </p:txBody>
      </p:sp>
      <p:pic>
        <p:nvPicPr>
          <p:cNvPr id="74" name="Google Shape;74;p16"/>
          <p:cNvPicPr preferRelativeResize="0"/>
          <p:nvPr/>
        </p:nvPicPr>
        <p:blipFill>
          <a:blip r:embed="rId3">
            <a:alphaModFix/>
          </a:blip>
          <a:stretch>
            <a:fillRect/>
          </a:stretch>
        </p:blipFill>
        <p:spPr>
          <a:xfrm>
            <a:off x="5086225" y="1862575"/>
            <a:ext cx="3450399" cy="1996200"/>
          </a:xfrm>
          <a:prstGeom prst="rect">
            <a:avLst/>
          </a:prstGeom>
          <a:noFill/>
          <a:ln>
            <a:noFill/>
          </a:ln>
        </p:spPr>
      </p:pic>
      <p:sp>
        <p:nvSpPr>
          <p:cNvPr id="75" name="Google Shape;75;p16"/>
          <p:cNvSpPr txBox="1"/>
          <p:nvPr/>
        </p:nvSpPr>
        <p:spPr>
          <a:xfrm>
            <a:off x="6532050" y="4018975"/>
            <a:ext cx="4695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Roboto"/>
              <a:ea typeface="Roboto"/>
              <a:cs typeface="Roboto"/>
              <a:sym typeface="Roboto"/>
            </a:endParaRPr>
          </a:p>
        </p:txBody>
      </p:sp>
      <p:sp>
        <p:nvSpPr>
          <p:cNvPr id="76" name="Google Shape;76;p16"/>
          <p:cNvSpPr txBox="1"/>
          <p:nvPr/>
        </p:nvSpPr>
        <p:spPr>
          <a:xfrm>
            <a:off x="5403975" y="3858775"/>
            <a:ext cx="2814900" cy="4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D9D9D9"/>
                </a:solidFill>
                <a:latin typeface="Roboto"/>
                <a:ea typeface="Roboto"/>
                <a:cs typeface="Roboto"/>
                <a:sym typeface="Roboto"/>
              </a:rPr>
              <a:t>Sealant being used to repair pavement cracks</a:t>
            </a:r>
            <a:endParaRPr sz="1000">
              <a:solidFill>
                <a:srgbClr val="D9D9D9"/>
              </a:solidFill>
              <a:latin typeface="Roboto"/>
              <a:ea typeface="Roboto"/>
              <a:cs typeface="Roboto"/>
              <a:sym typeface="Roboto"/>
            </a:endParaRPr>
          </a:p>
          <a:p>
            <a:pPr indent="0" lvl="0" marL="0" rtl="0" algn="ctr">
              <a:spcBef>
                <a:spcPts val="0"/>
              </a:spcBef>
              <a:spcAft>
                <a:spcPts val="0"/>
              </a:spcAft>
              <a:buNone/>
            </a:pPr>
            <a:r>
              <a:rPr lang="en" sz="1000">
                <a:solidFill>
                  <a:srgbClr val="D9D9D9"/>
                </a:solidFill>
                <a:latin typeface="Roboto"/>
                <a:ea typeface="Roboto"/>
                <a:cs typeface="Roboto"/>
                <a:sym typeface="Roboto"/>
              </a:rPr>
              <a:t> [1]</a:t>
            </a:r>
            <a:endParaRPr sz="1000">
              <a:solidFill>
                <a:srgbClr val="D9D9D9"/>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Existing Methods of AM Repairs</a:t>
            </a:r>
            <a:endParaRPr/>
          </a:p>
        </p:txBody>
      </p:sp>
      <p:sp>
        <p:nvSpPr>
          <p:cNvPr id="82" name="Google Shape;82;p17"/>
          <p:cNvSpPr txBox="1"/>
          <p:nvPr>
            <p:ph idx="1" type="body"/>
          </p:nvPr>
        </p:nvSpPr>
        <p:spPr>
          <a:xfrm>
            <a:off x="311688" y="1226800"/>
            <a:ext cx="3659700" cy="1165500"/>
          </a:xfrm>
          <a:prstGeom prst="rect">
            <a:avLst/>
          </a:prstGeom>
        </p:spPr>
        <p:txBody>
          <a:bodyPr anchorCtr="0" anchor="t" bIns="91425" lIns="91425" spcFirstLastPara="1" rIns="91425" wrap="square" tIns="91425">
            <a:noAutofit/>
          </a:bodyPr>
          <a:lstStyle/>
          <a:p>
            <a:pPr indent="0" lvl="0" marL="457200" rtl="0" algn="ctr">
              <a:spcBef>
                <a:spcPts val="0"/>
              </a:spcBef>
              <a:spcAft>
                <a:spcPts val="1600"/>
              </a:spcAft>
              <a:buNone/>
            </a:pPr>
            <a:r>
              <a:rPr lang="en" sz="1700"/>
              <a:t>Direct Energy Deposition (DED)</a:t>
            </a:r>
            <a:endParaRPr sz="1700"/>
          </a:p>
        </p:txBody>
      </p:sp>
      <p:pic>
        <p:nvPicPr>
          <p:cNvPr id="83" name="Google Shape;83;p17"/>
          <p:cNvPicPr preferRelativeResize="0"/>
          <p:nvPr/>
        </p:nvPicPr>
        <p:blipFill rotWithShape="1">
          <a:blip r:embed="rId3">
            <a:alphaModFix/>
          </a:blip>
          <a:srcRect b="0" l="0" r="-11681" t="0"/>
          <a:stretch/>
        </p:blipFill>
        <p:spPr>
          <a:xfrm>
            <a:off x="4371075" y="2093175"/>
            <a:ext cx="5167949" cy="1511825"/>
          </a:xfrm>
          <a:prstGeom prst="rect">
            <a:avLst/>
          </a:prstGeom>
          <a:noFill/>
          <a:ln>
            <a:noFill/>
          </a:ln>
        </p:spPr>
      </p:pic>
      <p:pic>
        <p:nvPicPr>
          <p:cNvPr id="84" name="Google Shape;84;p17"/>
          <p:cNvPicPr preferRelativeResize="0"/>
          <p:nvPr/>
        </p:nvPicPr>
        <p:blipFill>
          <a:blip r:embed="rId4">
            <a:alphaModFix/>
          </a:blip>
          <a:stretch>
            <a:fillRect/>
          </a:stretch>
        </p:blipFill>
        <p:spPr>
          <a:xfrm>
            <a:off x="711969" y="1962100"/>
            <a:ext cx="3255675" cy="1774000"/>
          </a:xfrm>
          <a:prstGeom prst="rect">
            <a:avLst/>
          </a:prstGeom>
          <a:noFill/>
          <a:ln>
            <a:noFill/>
          </a:ln>
        </p:spPr>
      </p:pic>
      <p:sp>
        <p:nvSpPr>
          <p:cNvPr id="85" name="Google Shape;85;p17"/>
          <p:cNvSpPr txBox="1"/>
          <p:nvPr/>
        </p:nvSpPr>
        <p:spPr>
          <a:xfrm>
            <a:off x="1270463" y="3802300"/>
            <a:ext cx="21387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a:t>
            </a:r>
            <a:endParaRPr sz="1000">
              <a:solidFill>
                <a:srgbClr val="FFFFFF"/>
              </a:solidFill>
            </a:endParaRPr>
          </a:p>
        </p:txBody>
      </p:sp>
      <p:sp>
        <p:nvSpPr>
          <p:cNvPr id="86" name="Google Shape;86;p17"/>
          <p:cNvSpPr txBox="1"/>
          <p:nvPr/>
        </p:nvSpPr>
        <p:spPr>
          <a:xfrm>
            <a:off x="4827725" y="3736100"/>
            <a:ext cx="35856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a:t>
            </a:r>
            <a:endParaRPr sz="1000">
              <a:solidFill>
                <a:srgbClr val="FFFFFF"/>
              </a:solidFill>
            </a:endParaRPr>
          </a:p>
        </p:txBody>
      </p:sp>
      <p:sp>
        <p:nvSpPr>
          <p:cNvPr id="87" name="Google Shape;87;p17"/>
          <p:cNvSpPr txBox="1"/>
          <p:nvPr>
            <p:ph idx="1" type="body"/>
          </p:nvPr>
        </p:nvSpPr>
        <p:spPr>
          <a:xfrm>
            <a:off x="4572000" y="1226800"/>
            <a:ext cx="3659700" cy="1165500"/>
          </a:xfrm>
          <a:prstGeom prst="rect">
            <a:avLst/>
          </a:prstGeom>
        </p:spPr>
        <p:txBody>
          <a:bodyPr anchorCtr="0" anchor="t" bIns="91425" lIns="91425" spcFirstLastPara="1" rIns="91425" wrap="square" tIns="91425">
            <a:noAutofit/>
          </a:bodyPr>
          <a:lstStyle/>
          <a:p>
            <a:pPr indent="0" lvl="0" marL="457200" rtl="0" algn="ctr">
              <a:spcBef>
                <a:spcPts val="0"/>
              </a:spcBef>
              <a:spcAft>
                <a:spcPts val="1600"/>
              </a:spcAft>
              <a:buNone/>
            </a:pPr>
            <a:r>
              <a:rPr lang="en" sz="1700"/>
              <a:t>Cold Spray Additive Manufacturing</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 Applications</a:t>
            </a:r>
            <a:endParaRPr/>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Satellite servicing and extraterrestrial rover repair </a:t>
            </a:r>
            <a:endParaRPr/>
          </a:p>
          <a:p>
            <a:pPr indent="-317500" lvl="1" marL="914400" rtl="0" algn="l">
              <a:spcBef>
                <a:spcPts val="0"/>
              </a:spcBef>
              <a:spcAft>
                <a:spcPts val="0"/>
              </a:spcAft>
              <a:buSzPts val="1400"/>
              <a:buChar char="○"/>
            </a:pPr>
            <a:r>
              <a:rPr lang="en"/>
              <a:t>NASA’s Curiosity Mars rover sustained tire damage (1-3 inch long tears)</a:t>
            </a:r>
            <a:endParaRPr/>
          </a:p>
          <a:p>
            <a:pPr indent="-330200" lvl="0" marL="457200" rtl="0" algn="l">
              <a:spcBef>
                <a:spcPts val="0"/>
              </a:spcBef>
              <a:spcAft>
                <a:spcPts val="0"/>
              </a:spcAft>
              <a:buSzPts val="1600"/>
              <a:buChar char="●"/>
            </a:pPr>
            <a:r>
              <a:rPr lang="en"/>
              <a:t>3D-printed Rutherford rocket engine</a:t>
            </a:r>
            <a:endParaRPr/>
          </a:p>
          <a:p>
            <a:pPr indent="-342900" lvl="0" marL="457200" rtl="0" algn="l">
              <a:spcBef>
                <a:spcPts val="0"/>
              </a:spcBef>
              <a:spcAft>
                <a:spcPts val="0"/>
              </a:spcAft>
              <a:buSzPts val="1800"/>
              <a:buChar char="●"/>
            </a:pPr>
            <a:r>
              <a:rPr lang="en"/>
              <a:t>Carbon fiber bike frames</a:t>
            </a:r>
            <a:endParaRPr/>
          </a:p>
          <a:p>
            <a:pPr indent="-342900" lvl="0" marL="457200" rtl="0" algn="l">
              <a:spcBef>
                <a:spcPts val="0"/>
              </a:spcBef>
              <a:spcAft>
                <a:spcPts val="0"/>
              </a:spcAft>
              <a:buSzPts val="1800"/>
              <a:buChar char="●"/>
            </a:pPr>
            <a:r>
              <a:rPr lang="en"/>
              <a:t>Gears, brackets, hoses on the ISS</a:t>
            </a:r>
            <a:endParaRPr/>
          </a:p>
          <a:p>
            <a:pPr indent="-342900" lvl="0" marL="457200" rtl="0" algn="l">
              <a:spcBef>
                <a:spcPts val="0"/>
              </a:spcBef>
              <a:spcAft>
                <a:spcPts val="0"/>
              </a:spcAft>
              <a:buSzPts val="1800"/>
              <a:buChar char="●"/>
            </a:pPr>
            <a:r>
              <a:rPr lang="en"/>
              <a:t>Windmill damage</a:t>
            </a:r>
            <a:endParaRPr/>
          </a:p>
        </p:txBody>
      </p:sp>
      <p:pic>
        <p:nvPicPr>
          <p:cNvPr id="94" name="Google Shape;94;p18"/>
          <p:cNvPicPr preferRelativeResize="0"/>
          <p:nvPr/>
        </p:nvPicPr>
        <p:blipFill rotWithShape="1">
          <a:blip r:embed="rId3">
            <a:alphaModFix/>
          </a:blip>
          <a:srcRect b="8223" l="0" r="12816" t="0"/>
          <a:stretch/>
        </p:blipFill>
        <p:spPr>
          <a:xfrm>
            <a:off x="6196150" y="2767975"/>
            <a:ext cx="2364900" cy="2121125"/>
          </a:xfrm>
          <a:prstGeom prst="rect">
            <a:avLst/>
          </a:prstGeom>
          <a:noFill/>
          <a:ln>
            <a:noFill/>
          </a:ln>
        </p:spPr>
      </p:pic>
      <p:sp>
        <p:nvSpPr>
          <p:cNvPr id="95" name="Google Shape;95;p18"/>
          <p:cNvSpPr txBox="1"/>
          <p:nvPr/>
        </p:nvSpPr>
        <p:spPr>
          <a:xfrm>
            <a:off x="8509800" y="4665975"/>
            <a:ext cx="3225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rPr>
              <a:t>[7]</a:t>
            </a:r>
            <a:endParaRPr sz="700">
              <a:solidFill>
                <a:srgbClr val="FFFFFF"/>
              </a:solidFill>
            </a:endParaRPr>
          </a:p>
        </p:txBody>
      </p:sp>
      <p:pic>
        <p:nvPicPr>
          <p:cNvPr id="96" name="Google Shape;96;p18"/>
          <p:cNvPicPr preferRelativeResize="0"/>
          <p:nvPr/>
        </p:nvPicPr>
        <p:blipFill rotWithShape="1">
          <a:blip r:embed="rId4">
            <a:alphaModFix/>
          </a:blip>
          <a:srcRect b="16869" l="0" r="0" t="15219"/>
          <a:stretch/>
        </p:blipFill>
        <p:spPr>
          <a:xfrm>
            <a:off x="3395663" y="3291425"/>
            <a:ext cx="2352675" cy="1597675"/>
          </a:xfrm>
          <a:prstGeom prst="rect">
            <a:avLst/>
          </a:prstGeom>
          <a:noFill/>
          <a:ln>
            <a:noFill/>
          </a:ln>
        </p:spPr>
      </p:pic>
      <p:pic>
        <p:nvPicPr>
          <p:cNvPr id="97" name="Google Shape;97;p18"/>
          <p:cNvPicPr preferRelativeResize="0"/>
          <p:nvPr/>
        </p:nvPicPr>
        <p:blipFill>
          <a:blip r:embed="rId5">
            <a:alphaModFix/>
          </a:blip>
          <a:stretch>
            <a:fillRect/>
          </a:stretch>
        </p:blipFill>
        <p:spPr>
          <a:xfrm>
            <a:off x="604725" y="3266350"/>
            <a:ext cx="2343150" cy="1647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Research Problem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effective is repairing 3D printed structures with conformal 3D printing?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t>Research Focus</a:t>
            </a:r>
            <a:endParaRPr/>
          </a:p>
        </p:txBody>
      </p:sp>
      <p:sp>
        <p:nvSpPr>
          <p:cNvPr id="113" name="Google Shape;113;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Conformal Printing literature dates back &lt;10 years</a:t>
            </a:r>
            <a:endParaRPr/>
          </a:p>
          <a:p>
            <a:pPr indent="-317500" lvl="1" marL="914400" rtl="0" algn="l">
              <a:spcBef>
                <a:spcPts val="0"/>
              </a:spcBef>
              <a:spcAft>
                <a:spcPts val="0"/>
              </a:spcAft>
              <a:buSzPts val="1400"/>
              <a:buChar char="○"/>
            </a:pPr>
            <a:r>
              <a:rPr lang="en"/>
              <a:t>Existing work lacks structural analysis</a:t>
            </a:r>
            <a:endParaRPr/>
          </a:p>
          <a:p>
            <a:pPr indent="-342900" lvl="0" marL="457200" rtl="0" algn="l">
              <a:spcBef>
                <a:spcPts val="0"/>
              </a:spcBef>
              <a:spcAft>
                <a:spcPts val="0"/>
              </a:spcAft>
              <a:buSzPts val="1800"/>
              <a:buChar char="●"/>
            </a:pPr>
            <a:r>
              <a:rPr lang="en"/>
              <a:t>Provide analysis and data for reparative prints while varying various features:</a:t>
            </a:r>
            <a:endParaRPr/>
          </a:p>
          <a:p>
            <a:pPr indent="-317500" lvl="1" marL="914400" rtl="0" algn="l">
              <a:spcBef>
                <a:spcPts val="0"/>
              </a:spcBef>
              <a:spcAft>
                <a:spcPts val="0"/>
              </a:spcAft>
              <a:buSzPts val="1400"/>
              <a:buChar char="○"/>
            </a:pPr>
            <a:r>
              <a:rPr b="1" lang="en">
                <a:latin typeface="Roboto"/>
                <a:ea typeface="Roboto"/>
                <a:cs typeface="Roboto"/>
                <a:sym typeface="Roboto"/>
              </a:rPr>
              <a:t>infill %</a:t>
            </a:r>
            <a:endParaRPr b="1">
              <a:latin typeface="Roboto"/>
              <a:ea typeface="Roboto"/>
              <a:cs typeface="Roboto"/>
              <a:sym typeface="Roboto"/>
            </a:endParaRPr>
          </a:p>
          <a:p>
            <a:pPr indent="-317500" lvl="1" marL="914400" rtl="0" algn="l">
              <a:spcBef>
                <a:spcPts val="0"/>
              </a:spcBef>
              <a:spcAft>
                <a:spcPts val="0"/>
              </a:spcAft>
              <a:buSzPts val="1400"/>
              <a:buChar char="○"/>
            </a:pPr>
            <a:r>
              <a:rPr b="1" lang="en">
                <a:latin typeface="Roboto"/>
                <a:ea typeface="Roboto"/>
                <a:cs typeface="Roboto"/>
                <a:sym typeface="Roboto"/>
              </a:rPr>
              <a:t>repair interfaces</a:t>
            </a:r>
            <a:endParaRPr b="1">
              <a:latin typeface="Roboto"/>
              <a:ea typeface="Roboto"/>
              <a:cs typeface="Roboto"/>
              <a:sym typeface="Roboto"/>
            </a:endParaRPr>
          </a:p>
          <a:p>
            <a:pPr indent="-317500" lvl="1" marL="914400" rtl="0" algn="l">
              <a:spcBef>
                <a:spcPts val="0"/>
              </a:spcBef>
              <a:spcAft>
                <a:spcPts val="0"/>
              </a:spcAft>
              <a:buSzPts val="1400"/>
              <a:buChar char="○"/>
            </a:pPr>
            <a:r>
              <a:rPr b="1" lang="en">
                <a:latin typeface="Roboto"/>
                <a:ea typeface="Roboto"/>
                <a:cs typeface="Roboto"/>
                <a:sym typeface="Roboto"/>
              </a:rPr>
              <a:t>repair/bed material</a:t>
            </a:r>
            <a:endParaRPr b="1">
              <a:latin typeface="Roboto"/>
              <a:ea typeface="Roboto"/>
              <a:cs typeface="Roboto"/>
              <a:sym typeface="Roboto"/>
            </a:endParaRPr>
          </a:p>
          <a:p>
            <a:pPr indent="-317500" lvl="1" marL="914400" rtl="0" algn="l">
              <a:spcBef>
                <a:spcPts val="0"/>
              </a:spcBef>
              <a:spcAft>
                <a:spcPts val="0"/>
              </a:spcAft>
              <a:buSzPts val="1400"/>
              <a:buChar char="○"/>
            </a:pPr>
            <a:r>
              <a:rPr b="1" lang="en">
                <a:latin typeface="Roboto"/>
                <a:ea typeface="Roboto"/>
                <a:cs typeface="Roboto"/>
                <a:sym typeface="Roboto"/>
              </a:rPr>
              <a:t>infill pattern</a:t>
            </a:r>
            <a:endParaRPr/>
          </a:p>
        </p:txBody>
      </p:sp>
      <p:sp>
        <p:nvSpPr>
          <p:cNvPr id="114" name="Google Shape;114;p21"/>
          <p:cNvSpPr txBox="1"/>
          <p:nvPr/>
        </p:nvSpPr>
        <p:spPr>
          <a:xfrm>
            <a:off x="1753975" y="1495225"/>
            <a:ext cx="40473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